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fld id="{4F971C1B-6C9F-4CEE-8E8E-035761DB7749}" type="slidenum">
              <a:rPr lang="tr-TR" altLang="tr-TR">
                <a:solidFill>
                  <a:srgbClr val="FFFF00"/>
                </a:solidFill>
              </a:rPr>
              <a:pPr/>
              <a:t>‹#›</a:t>
            </a:fld>
            <a:endParaRPr lang="tr-TR" altLang="tr-TR">
              <a:solidFill>
                <a:srgbClr val="FFFF00"/>
              </a:solidFill>
            </a:endParaRPr>
          </a:p>
        </p:txBody>
      </p:sp>
    </p:spTree>
    <p:extLst>
      <p:ext uri="{BB962C8B-B14F-4D97-AF65-F5344CB8AC3E}">
        <p14:creationId xmlns:p14="http://schemas.microsoft.com/office/powerpoint/2010/main" val="110688194"/>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fld id="{3CB54DC0-D4ED-4175-970A-E883FE3C95D1}" type="slidenum">
              <a:rPr lang="tr-TR" altLang="tr-TR">
                <a:solidFill>
                  <a:srgbClr val="FFFF00"/>
                </a:solidFill>
              </a:rPr>
              <a:pPr/>
              <a:t>‹#›</a:t>
            </a:fld>
            <a:endParaRPr lang="tr-TR" altLang="tr-TR">
              <a:solidFill>
                <a:srgbClr val="FFFF00"/>
              </a:solidFill>
            </a:endParaRPr>
          </a:p>
        </p:txBody>
      </p:sp>
    </p:spTree>
    <p:extLst>
      <p:ext uri="{BB962C8B-B14F-4D97-AF65-F5344CB8AC3E}">
        <p14:creationId xmlns:p14="http://schemas.microsoft.com/office/powerpoint/2010/main" val="4901004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fld id="{B7B39017-9171-44D8-B707-3FD3E63465ED}" type="slidenum">
              <a:rPr lang="tr-TR" altLang="tr-TR">
                <a:solidFill>
                  <a:srgbClr val="FFFF00"/>
                </a:solidFill>
              </a:rPr>
              <a:pPr/>
              <a:t>‹#›</a:t>
            </a:fld>
            <a:endParaRPr lang="tr-TR" altLang="tr-TR">
              <a:solidFill>
                <a:srgbClr val="FFFF00"/>
              </a:solidFill>
            </a:endParaRPr>
          </a:p>
        </p:txBody>
      </p:sp>
    </p:spTree>
    <p:extLst>
      <p:ext uri="{BB962C8B-B14F-4D97-AF65-F5344CB8AC3E}">
        <p14:creationId xmlns:p14="http://schemas.microsoft.com/office/powerpoint/2010/main" val="1138628010"/>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fld id="{1D90F638-C409-445A-B3F6-7011433E5267}" type="slidenum">
              <a:rPr lang="tr-TR" altLang="tr-TR">
                <a:solidFill>
                  <a:srgbClr val="FFFF00"/>
                </a:solidFill>
              </a:rPr>
              <a:pPr/>
              <a:t>‹#›</a:t>
            </a:fld>
            <a:endParaRPr lang="tr-TR" altLang="tr-TR">
              <a:solidFill>
                <a:srgbClr val="FFFF00"/>
              </a:solidFill>
            </a:endParaRPr>
          </a:p>
        </p:txBody>
      </p:sp>
    </p:spTree>
    <p:extLst>
      <p:ext uri="{BB962C8B-B14F-4D97-AF65-F5344CB8AC3E}">
        <p14:creationId xmlns:p14="http://schemas.microsoft.com/office/powerpoint/2010/main" val="8753014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solidFill>
                <a:srgbClr val="FFFF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tr-TR">
              <a:solidFill>
                <a:srgbClr val="FFFF00"/>
              </a:solidFill>
            </a:endParaRPr>
          </a:p>
        </p:txBody>
      </p:sp>
      <p:sp>
        <p:nvSpPr>
          <p:cNvPr id="9" name="Rectangle 6"/>
          <p:cNvSpPr>
            <a:spLocks noGrp="1" noChangeArrowheads="1"/>
          </p:cNvSpPr>
          <p:nvPr>
            <p:ph type="sldNum" sz="quarter" idx="12"/>
          </p:nvPr>
        </p:nvSpPr>
        <p:spPr>
          <a:ln/>
        </p:spPr>
        <p:txBody>
          <a:bodyPr/>
          <a:lstStyle>
            <a:lvl1pPr>
              <a:defRPr/>
            </a:lvl1pPr>
          </a:lstStyle>
          <a:p>
            <a:fld id="{2B4A7425-ADB6-4AB3-B20A-E24737279178}" type="slidenum">
              <a:rPr lang="tr-TR" altLang="tr-TR">
                <a:solidFill>
                  <a:srgbClr val="FFFF00"/>
                </a:solidFill>
              </a:rPr>
              <a:pPr/>
              <a:t>‹#›</a:t>
            </a:fld>
            <a:endParaRPr lang="tr-TR" altLang="tr-TR">
              <a:solidFill>
                <a:srgbClr val="FFFF00"/>
              </a:solidFill>
            </a:endParaRPr>
          </a:p>
        </p:txBody>
      </p:sp>
    </p:spTree>
    <p:extLst>
      <p:ext uri="{BB962C8B-B14F-4D97-AF65-F5344CB8AC3E}">
        <p14:creationId xmlns:p14="http://schemas.microsoft.com/office/powerpoint/2010/main" val="1995064306"/>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solidFill>
                <a:srgbClr val="FFFF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tr-TR">
              <a:solidFill>
                <a:srgbClr val="FFFF00"/>
              </a:solidFill>
            </a:endParaRPr>
          </a:p>
        </p:txBody>
      </p:sp>
      <p:sp>
        <p:nvSpPr>
          <p:cNvPr id="5" name="Rectangle 6"/>
          <p:cNvSpPr>
            <a:spLocks noGrp="1" noChangeArrowheads="1"/>
          </p:cNvSpPr>
          <p:nvPr>
            <p:ph type="sldNum" sz="quarter" idx="12"/>
          </p:nvPr>
        </p:nvSpPr>
        <p:spPr>
          <a:ln/>
        </p:spPr>
        <p:txBody>
          <a:bodyPr/>
          <a:lstStyle>
            <a:lvl1pPr>
              <a:defRPr/>
            </a:lvl1pPr>
          </a:lstStyle>
          <a:p>
            <a:fld id="{6D25E0B9-984A-4009-B137-E42C0485E3CF}" type="slidenum">
              <a:rPr lang="tr-TR" altLang="tr-TR">
                <a:solidFill>
                  <a:srgbClr val="FFFF00"/>
                </a:solidFill>
              </a:rPr>
              <a:pPr/>
              <a:t>‹#›</a:t>
            </a:fld>
            <a:endParaRPr lang="tr-TR" altLang="tr-TR">
              <a:solidFill>
                <a:srgbClr val="FFFF00"/>
              </a:solidFill>
            </a:endParaRPr>
          </a:p>
        </p:txBody>
      </p:sp>
    </p:spTree>
    <p:extLst>
      <p:ext uri="{BB962C8B-B14F-4D97-AF65-F5344CB8AC3E}">
        <p14:creationId xmlns:p14="http://schemas.microsoft.com/office/powerpoint/2010/main" val="259635148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solidFill>
                <a:srgbClr val="FFFF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tr-TR">
              <a:solidFill>
                <a:srgbClr val="FFFF00"/>
              </a:solidFill>
            </a:endParaRPr>
          </a:p>
        </p:txBody>
      </p:sp>
      <p:sp>
        <p:nvSpPr>
          <p:cNvPr id="4" name="Rectangle 6"/>
          <p:cNvSpPr>
            <a:spLocks noGrp="1" noChangeArrowheads="1"/>
          </p:cNvSpPr>
          <p:nvPr>
            <p:ph type="sldNum" sz="quarter" idx="12"/>
          </p:nvPr>
        </p:nvSpPr>
        <p:spPr>
          <a:ln/>
        </p:spPr>
        <p:txBody>
          <a:bodyPr/>
          <a:lstStyle>
            <a:lvl1pPr>
              <a:defRPr/>
            </a:lvl1pPr>
          </a:lstStyle>
          <a:p>
            <a:fld id="{925DD126-98C7-4711-BC4C-5B34C5389DC7}" type="slidenum">
              <a:rPr lang="tr-TR" altLang="tr-TR">
                <a:solidFill>
                  <a:srgbClr val="FFFF00"/>
                </a:solidFill>
              </a:rPr>
              <a:pPr/>
              <a:t>‹#›</a:t>
            </a:fld>
            <a:endParaRPr lang="tr-TR" altLang="tr-TR">
              <a:solidFill>
                <a:srgbClr val="FFFF00"/>
              </a:solidFill>
            </a:endParaRPr>
          </a:p>
        </p:txBody>
      </p:sp>
    </p:spTree>
    <p:extLst>
      <p:ext uri="{BB962C8B-B14F-4D97-AF65-F5344CB8AC3E}">
        <p14:creationId xmlns:p14="http://schemas.microsoft.com/office/powerpoint/2010/main" val="1999900214"/>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fld id="{A1216B60-E553-437D-A69B-CE995DCB9A0E}" type="slidenum">
              <a:rPr lang="tr-TR" altLang="tr-TR">
                <a:solidFill>
                  <a:srgbClr val="FFFF00"/>
                </a:solidFill>
              </a:rPr>
              <a:pPr/>
              <a:t>‹#›</a:t>
            </a:fld>
            <a:endParaRPr lang="tr-TR" altLang="tr-TR">
              <a:solidFill>
                <a:srgbClr val="FFFF00"/>
              </a:solidFill>
            </a:endParaRPr>
          </a:p>
        </p:txBody>
      </p:sp>
    </p:spTree>
    <p:extLst>
      <p:ext uri="{BB962C8B-B14F-4D97-AF65-F5344CB8AC3E}">
        <p14:creationId xmlns:p14="http://schemas.microsoft.com/office/powerpoint/2010/main" val="3162509561"/>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fld id="{188AF1EC-CC34-49EE-9FE2-5662E2B4857B}" type="slidenum">
              <a:rPr lang="tr-TR" altLang="tr-TR">
                <a:solidFill>
                  <a:srgbClr val="FFFF00"/>
                </a:solidFill>
              </a:rPr>
              <a:pPr/>
              <a:t>‹#›</a:t>
            </a:fld>
            <a:endParaRPr lang="tr-TR" altLang="tr-TR">
              <a:solidFill>
                <a:srgbClr val="FFFF00"/>
              </a:solidFill>
            </a:endParaRPr>
          </a:p>
        </p:txBody>
      </p:sp>
    </p:spTree>
    <p:extLst>
      <p:ext uri="{BB962C8B-B14F-4D97-AF65-F5344CB8AC3E}">
        <p14:creationId xmlns:p14="http://schemas.microsoft.com/office/powerpoint/2010/main" val="461363723"/>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fld id="{690C798B-115A-42C1-8456-D5D12367C3BA}" type="slidenum">
              <a:rPr lang="tr-TR" altLang="tr-TR">
                <a:solidFill>
                  <a:srgbClr val="FFFF00"/>
                </a:solidFill>
              </a:rPr>
              <a:pPr/>
              <a:t>‹#›</a:t>
            </a:fld>
            <a:endParaRPr lang="tr-TR" altLang="tr-TR">
              <a:solidFill>
                <a:srgbClr val="FFFF00"/>
              </a:solidFill>
            </a:endParaRPr>
          </a:p>
        </p:txBody>
      </p:sp>
    </p:spTree>
    <p:extLst>
      <p:ext uri="{BB962C8B-B14F-4D97-AF65-F5344CB8AC3E}">
        <p14:creationId xmlns:p14="http://schemas.microsoft.com/office/powerpoint/2010/main" val="3511944728"/>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515100" y="609600"/>
            <a:ext cx="1943100" cy="548640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85800" y="609600"/>
            <a:ext cx="5676900" cy="548640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fld id="{C5F921E9-39BC-418E-A5CB-E9993AEC0A12}" type="slidenum">
              <a:rPr lang="tr-TR" altLang="tr-TR">
                <a:solidFill>
                  <a:srgbClr val="FFFF00"/>
                </a:solidFill>
              </a:rPr>
              <a:pPr/>
              <a:t>‹#›</a:t>
            </a:fld>
            <a:endParaRPr lang="tr-TR" altLang="tr-TR">
              <a:solidFill>
                <a:srgbClr val="FFFF00"/>
              </a:solidFill>
            </a:endParaRPr>
          </a:p>
        </p:txBody>
      </p:sp>
    </p:spTree>
    <p:extLst>
      <p:ext uri="{BB962C8B-B14F-4D97-AF65-F5344CB8AC3E}">
        <p14:creationId xmlns:p14="http://schemas.microsoft.com/office/powerpoint/2010/main" val="4105956162"/>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clipArtAndTx" preserve="1">
  <p:cSld name="Başlık, Küçük Resim ve Metin">
    <p:spTree>
      <p:nvGrpSpPr>
        <p:cNvPr id="1" name=""/>
        <p:cNvGrpSpPr/>
        <p:nvPr/>
      </p:nvGrpSpPr>
      <p:grpSpPr>
        <a:xfrm>
          <a:off x="0" y="0"/>
          <a:ext cx="0" cy="0"/>
          <a:chOff x="0" y="0"/>
          <a:chExt cx="0" cy="0"/>
        </a:xfrm>
      </p:grpSpPr>
      <p:sp>
        <p:nvSpPr>
          <p:cNvPr id="2" name="1 Başlık"/>
          <p:cNvSpPr>
            <a:spLocks noGrp="1"/>
          </p:cNvSpPr>
          <p:nvPr>
            <p:ph type="title"/>
          </p:nvPr>
        </p:nvSpPr>
        <p:spPr>
          <a:xfrm>
            <a:off x="685800" y="609600"/>
            <a:ext cx="7772400" cy="1143000"/>
          </a:xfrm>
        </p:spPr>
        <p:txBody>
          <a:bodyPr/>
          <a:lstStyle/>
          <a:p>
            <a:r>
              <a:rPr lang="tr-TR" smtClean="0"/>
              <a:t>Asıl başlık stili için tıklatın</a:t>
            </a:r>
            <a:endParaRPr lang="tr-TR"/>
          </a:p>
        </p:txBody>
      </p:sp>
      <p:sp>
        <p:nvSpPr>
          <p:cNvPr id="3" name="2 Küçük Resim Yer Tutucusu"/>
          <p:cNvSpPr>
            <a:spLocks noGrp="1"/>
          </p:cNvSpPr>
          <p:nvPr>
            <p:ph type="clipArt" sz="half" idx="1"/>
          </p:nvPr>
        </p:nvSpPr>
        <p:spPr>
          <a:xfrm>
            <a:off x="685800" y="1981200"/>
            <a:ext cx="3810000" cy="4114800"/>
          </a:xfrm>
        </p:spPr>
        <p:txBody>
          <a:bodyPr/>
          <a:lstStyle/>
          <a:p>
            <a:pPr lvl="0"/>
            <a:endParaRPr lang="tr-TR" noProof="0" smtClean="0"/>
          </a:p>
        </p:txBody>
      </p:sp>
      <p:sp>
        <p:nvSpPr>
          <p:cNvPr id="4" name="3 Metin Yer Tutucusu"/>
          <p:cNvSpPr>
            <a:spLocks noGrp="1"/>
          </p:cNvSpPr>
          <p:nvPr>
            <p:ph type="body" sz="half" idx="2"/>
          </p:nvPr>
        </p:nvSpPr>
        <p:spPr>
          <a:xfrm>
            <a:off x="4648200" y="1981200"/>
            <a:ext cx="3810000" cy="4114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fld id="{8600974D-A1CC-489F-8261-6766FF313E66}" type="slidenum">
              <a:rPr lang="tr-TR" altLang="tr-TR">
                <a:solidFill>
                  <a:srgbClr val="FFFF00"/>
                </a:solidFill>
              </a:rPr>
              <a:pPr/>
              <a:t>‹#›</a:t>
            </a:fld>
            <a:endParaRPr lang="tr-TR" altLang="tr-TR">
              <a:solidFill>
                <a:srgbClr val="FFFF00"/>
              </a:solidFill>
            </a:endParaRPr>
          </a:p>
        </p:txBody>
      </p:sp>
    </p:spTree>
    <p:extLst>
      <p:ext uri="{BB962C8B-B14F-4D97-AF65-F5344CB8AC3E}">
        <p14:creationId xmlns:p14="http://schemas.microsoft.com/office/powerpoint/2010/main" val="333114983"/>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609600"/>
            <a:ext cx="7772400" cy="1143000"/>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685800" y="1981200"/>
            <a:ext cx="3810000" cy="4114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981200"/>
            <a:ext cx="3810000" cy="4114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fld id="{5B4B5A7C-74BC-4369-926F-BCF4151FD6BA}" type="slidenum">
              <a:rPr lang="tr-TR" altLang="tr-TR">
                <a:solidFill>
                  <a:srgbClr val="FFFF00"/>
                </a:solidFill>
              </a:rPr>
              <a:pPr/>
              <a:t>‹#›</a:t>
            </a:fld>
            <a:endParaRPr lang="tr-TR" altLang="tr-TR">
              <a:solidFill>
                <a:srgbClr val="FFFF00"/>
              </a:solidFill>
            </a:endParaRPr>
          </a:p>
        </p:txBody>
      </p:sp>
    </p:spTree>
    <p:extLst>
      <p:ext uri="{BB962C8B-B14F-4D97-AF65-F5344CB8AC3E}">
        <p14:creationId xmlns:p14="http://schemas.microsoft.com/office/powerpoint/2010/main" val="359181390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5613" y="273050"/>
            <a:ext cx="8226425" cy="1143000"/>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5613" y="1598613"/>
            <a:ext cx="4037012" cy="44973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4645025" y="1598613"/>
            <a:ext cx="4037013" cy="21717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4645025" y="3922713"/>
            <a:ext cx="4037013" cy="21732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Rectangle 68"/>
          <p:cNvSpPr>
            <a:spLocks noGrp="1" noChangeArrowheads="1"/>
          </p:cNvSpPr>
          <p:nvPr>
            <p:ph type="dt" sz="half" idx="10"/>
          </p:nvPr>
        </p:nvSpPr>
        <p:spPr>
          <a:ln/>
        </p:spPr>
        <p:txBody>
          <a:bodyPr/>
          <a:lstStyle>
            <a:lvl1pPr>
              <a:defRPr/>
            </a:lvl1pPr>
          </a:lstStyle>
          <a:p>
            <a:pPr>
              <a:defRPr/>
            </a:pPr>
            <a:endParaRPr lang="tr-TR" altLang="tr-TR">
              <a:solidFill>
                <a:srgbClr val="FFFF00"/>
              </a:solidFill>
            </a:endParaRPr>
          </a:p>
        </p:txBody>
      </p:sp>
      <p:sp>
        <p:nvSpPr>
          <p:cNvPr id="7" name="Rectangle 69"/>
          <p:cNvSpPr>
            <a:spLocks noGrp="1" noChangeArrowheads="1"/>
          </p:cNvSpPr>
          <p:nvPr>
            <p:ph type="ftr" sz="quarter" idx="11"/>
          </p:nvPr>
        </p:nvSpPr>
        <p:spPr>
          <a:ln/>
        </p:spPr>
        <p:txBody>
          <a:bodyPr/>
          <a:lstStyle>
            <a:lvl1pPr>
              <a:defRPr/>
            </a:lvl1pPr>
          </a:lstStyle>
          <a:p>
            <a:pPr>
              <a:defRPr/>
            </a:pPr>
            <a:endParaRPr lang="tr-TR" altLang="tr-TR">
              <a:solidFill>
                <a:srgbClr val="FFFF00"/>
              </a:solidFill>
            </a:endParaRPr>
          </a:p>
        </p:txBody>
      </p:sp>
      <p:sp>
        <p:nvSpPr>
          <p:cNvPr id="8" name="Rectangle 70"/>
          <p:cNvSpPr>
            <a:spLocks noGrp="1" noChangeArrowheads="1"/>
          </p:cNvSpPr>
          <p:nvPr>
            <p:ph type="sldNum" sz="quarter" idx="12"/>
          </p:nvPr>
        </p:nvSpPr>
        <p:spPr>
          <a:ln/>
        </p:spPr>
        <p:txBody>
          <a:bodyPr/>
          <a:lstStyle>
            <a:lvl1pPr>
              <a:defRPr/>
            </a:lvl1pPr>
          </a:lstStyle>
          <a:p>
            <a:pPr>
              <a:defRPr/>
            </a:pPr>
            <a:fld id="{BCB1D506-52F1-43EB-8BD3-19846BF8A485}" type="slidenum">
              <a:rPr lang="tr-TR" altLang="tr-TR">
                <a:solidFill>
                  <a:srgbClr val="FFFF00"/>
                </a:solidFill>
              </a:rPr>
              <a:pPr>
                <a:defRPr/>
              </a:pPr>
              <a:t>‹#›</a:t>
            </a:fld>
            <a:endParaRPr lang="tr-TR" altLang="tr-TR">
              <a:solidFill>
                <a:srgbClr val="FFFF00"/>
              </a:solidFill>
            </a:endParaRPr>
          </a:p>
        </p:txBody>
      </p:sp>
    </p:spTree>
    <p:extLst>
      <p:ext uri="{BB962C8B-B14F-4D97-AF65-F5344CB8AC3E}">
        <p14:creationId xmlns:p14="http://schemas.microsoft.com/office/powerpoint/2010/main" val="30463937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fourObj">
  <p:cSld name="Başlık, 4 İçerik">
    <p:spTree>
      <p:nvGrpSpPr>
        <p:cNvPr id="1" name=""/>
        <p:cNvGrpSpPr/>
        <p:nvPr/>
      </p:nvGrpSpPr>
      <p:grpSpPr>
        <a:xfrm>
          <a:off x="0" y="0"/>
          <a:ext cx="0" cy="0"/>
          <a:chOff x="0" y="0"/>
          <a:chExt cx="0" cy="0"/>
        </a:xfrm>
      </p:grpSpPr>
      <p:sp>
        <p:nvSpPr>
          <p:cNvPr id="2" name="Başlık 1"/>
          <p:cNvSpPr>
            <a:spLocks noGrp="1"/>
          </p:cNvSpPr>
          <p:nvPr>
            <p:ph type="title" sz="quarter"/>
          </p:nvPr>
        </p:nvSpPr>
        <p:spPr>
          <a:xfrm>
            <a:off x="455613" y="273050"/>
            <a:ext cx="8226425" cy="1143000"/>
          </a:xfrm>
        </p:spPr>
        <p:txBody>
          <a:bodyPr/>
          <a:lstStyle/>
          <a:p>
            <a:r>
              <a:rPr lang="tr-TR" smtClean="0"/>
              <a:t>Asıl başlık stili için tıklatın</a:t>
            </a:r>
            <a:endParaRPr lang="tr-TR"/>
          </a:p>
        </p:txBody>
      </p:sp>
      <p:sp>
        <p:nvSpPr>
          <p:cNvPr id="3" name="İçerik Yer Tutucusu 2"/>
          <p:cNvSpPr>
            <a:spLocks noGrp="1"/>
          </p:cNvSpPr>
          <p:nvPr>
            <p:ph sz="quarter" idx="1"/>
          </p:nvPr>
        </p:nvSpPr>
        <p:spPr>
          <a:xfrm>
            <a:off x="455613" y="1598613"/>
            <a:ext cx="4037012" cy="21717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4645025" y="1598613"/>
            <a:ext cx="4037013" cy="21717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455613" y="3922713"/>
            <a:ext cx="4037012" cy="21732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İçerik Yer Tutucusu 5"/>
          <p:cNvSpPr>
            <a:spLocks noGrp="1"/>
          </p:cNvSpPr>
          <p:nvPr>
            <p:ph sz="quarter" idx="4"/>
          </p:nvPr>
        </p:nvSpPr>
        <p:spPr>
          <a:xfrm>
            <a:off x="4645025" y="3922713"/>
            <a:ext cx="4037013" cy="21732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68"/>
          <p:cNvSpPr>
            <a:spLocks noGrp="1" noChangeArrowheads="1"/>
          </p:cNvSpPr>
          <p:nvPr>
            <p:ph type="dt" sz="half" idx="10"/>
          </p:nvPr>
        </p:nvSpPr>
        <p:spPr>
          <a:ln/>
        </p:spPr>
        <p:txBody>
          <a:bodyPr/>
          <a:lstStyle>
            <a:lvl1pPr>
              <a:defRPr/>
            </a:lvl1pPr>
          </a:lstStyle>
          <a:p>
            <a:pPr>
              <a:defRPr/>
            </a:pPr>
            <a:endParaRPr lang="tr-TR" altLang="tr-TR">
              <a:solidFill>
                <a:srgbClr val="FFFF00"/>
              </a:solidFill>
            </a:endParaRPr>
          </a:p>
        </p:txBody>
      </p:sp>
      <p:sp>
        <p:nvSpPr>
          <p:cNvPr id="8" name="Rectangle 69"/>
          <p:cNvSpPr>
            <a:spLocks noGrp="1" noChangeArrowheads="1"/>
          </p:cNvSpPr>
          <p:nvPr>
            <p:ph type="ftr" sz="quarter" idx="11"/>
          </p:nvPr>
        </p:nvSpPr>
        <p:spPr>
          <a:ln/>
        </p:spPr>
        <p:txBody>
          <a:bodyPr/>
          <a:lstStyle>
            <a:lvl1pPr>
              <a:defRPr/>
            </a:lvl1pPr>
          </a:lstStyle>
          <a:p>
            <a:pPr>
              <a:defRPr/>
            </a:pPr>
            <a:endParaRPr lang="tr-TR" altLang="tr-TR">
              <a:solidFill>
                <a:srgbClr val="FFFF00"/>
              </a:solidFill>
            </a:endParaRPr>
          </a:p>
        </p:txBody>
      </p:sp>
      <p:sp>
        <p:nvSpPr>
          <p:cNvPr id="9" name="Rectangle 70"/>
          <p:cNvSpPr>
            <a:spLocks noGrp="1" noChangeArrowheads="1"/>
          </p:cNvSpPr>
          <p:nvPr>
            <p:ph type="sldNum" sz="quarter" idx="12"/>
          </p:nvPr>
        </p:nvSpPr>
        <p:spPr>
          <a:ln/>
        </p:spPr>
        <p:txBody>
          <a:bodyPr/>
          <a:lstStyle>
            <a:lvl1pPr>
              <a:defRPr/>
            </a:lvl1pPr>
          </a:lstStyle>
          <a:p>
            <a:pPr>
              <a:defRPr/>
            </a:pPr>
            <a:fld id="{B42D0A1E-8493-4E3B-BCD7-D6B7E3E62490}" type="slidenum">
              <a:rPr lang="tr-TR" altLang="tr-TR">
                <a:solidFill>
                  <a:srgbClr val="FFFF00"/>
                </a:solidFill>
              </a:rPr>
              <a:pPr>
                <a:defRPr/>
              </a:pPr>
              <a:t>‹#›</a:t>
            </a:fld>
            <a:endParaRPr lang="tr-TR" altLang="tr-TR">
              <a:solidFill>
                <a:srgbClr val="FFFF00"/>
              </a:solidFill>
            </a:endParaRPr>
          </a:p>
        </p:txBody>
      </p:sp>
    </p:spTree>
    <p:extLst>
      <p:ext uri="{BB962C8B-B14F-4D97-AF65-F5344CB8AC3E}">
        <p14:creationId xmlns:p14="http://schemas.microsoft.com/office/powerpoint/2010/main" val="16212200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AndTwoObj">
  <p:cSld name="Başlık, İçerik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5613" y="273050"/>
            <a:ext cx="8226425" cy="1143000"/>
          </a:xfrm>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5613" y="1598613"/>
            <a:ext cx="4037012" cy="44973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4645025" y="1598613"/>
            <a:ext cx="4037013" cy="21717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4645025" y="3922713"/>
            <a:ext cx="4037013" cy="21732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Rectangle 68"/>
          <p:cNvSpPr>
            <a:spLocks noGrp="1" noChangeArrowheads="1"/>
          </p:cNvSpPr>
          <p:nvPr>
            <p:ph type="dt" sz="half" idx="10"/>
          </p:nvPr>
        </p:nvSpPr>
        <p:spPr>
          <a:ln/>
        </p:spPr>
        <p:txBody>
          <a:bodyPr/>
          <a:lstStyle>
            <a:lvl1pPr>
              <a:defRPr/>
            </a:lvl1pPr>
          </a:lstStyle>
          <a:p>
            <a:pPr>
              <a:defRPr/>
            </a:pPr>
            <a:endParaRPr lang="tr-TR" altLang="tr-TR">
              <a:solidFill>
                <a:srgbClr val="FFFF00"/>
              </a:solidFill>
            </a:endParaRPr>
          </a:p>
        </p:txBody>
      </p:sp>
      <p:sp>
        <p:nvSpPr>
          <p:cNvPr id="7" name="Rectangle 69"/>
          <p:cNvSpPr>
            <a:spLocks noGrp="1" noChangeArrowheads="1"/>
          </p:cNvSpPr>
          <p:nvPr>
            <p:ph type="ftr" sz="quarter" idx="11"/>
          </p:nvPr>
        </p:nvSpPr>
        <p:spPr>
          <a:ln/>
        </p:spPr>
        <p:txBody>
          <a:bodyPr/>
          <a:lstStyle>
            <a:lvl1pPr>
              <a:defRPr/>
            </a:lvl1pPr>
          </a:lstStyle>
          <a:p>
            <a:pPr>
              <a:defRPr/>
            </a:pPr>
            <a:endParaRPr lang="tr-TR" altLang="tr-TR">
              <a:solidFill>
                <a:srgbClr val="FFFF00"/>
              </a:solidFill>
            </a:endParaRPr>
          </a:p>
        </p:txBody>
      </p:sp>
      <p:sp>
        <p:nvSpPr>
          <p:cNvPr id="8" name="Rectangle 70"/>
          <p:cNvSpPr>
            <a:spLocks noGrp="1" noChangeArrowheads="1"/>
          </p:cNvSpPr>
          <p:nvPr>
            <p:ph type="sldNum" sz="quarter" idx="12"/>
          </p:nvPr>
        </p:nvSpPr>
        <p:spPr>
          <a:ln/>
        </p:spPr>
        <p:txBody>
          <a:bodyPr/>
          <a:lstStyle>
            <a:lvl1pPr>
              <a:defRPr/>
            </a:lvl1pPr>
          </a:lstStyle>
          <a:p>
            <a:pPr>
              <a:defRPr/>
            </a:pPr>
            <a:fld id="{4A9F3B25-6E13-4A93-BC46-5C38681EF4C1}" type="slidenum">
              <a:rPr lang="tr-TR" altLang="tr-TR">
                <a:solidFill>
                  <a:srgbClr val="FFFF00"/>
                </a:solidFill>
              </a:rPr>
              <a:pPr>
                <a:defRPr/>
              </a:pPr>
              <a:t>‹#›</a:t>
            </a:fld>
            <a:endParaRPr lang="tr-TR" altLang="tr-TR">
              <a:solidFill>
                <a:srgbClr val="FFFF00"/>
              </a:solidFill>
            </a:endParaRPr>
          </a:p>
        </p:txBody>
      </p:sp>
    </p:spTree>
    <p:extLst>
      <p:ext uri="{BB962C8B-B14F-4D97-AF65-F5344CB8AC3E}">
        <p14:creationId xmlns:p14="http://schemas.microsoft.com/office/powerpoint/2010/main" val="494598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03.03.2020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33CC"/>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smtClean="0"/>
              <a:t>Asıl başlık stili için tıklatın</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9421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ea typeface="+mn-ea"/>
              </a:defRPr>
            </a:lvl1pPr>
          </a:lstStyle>
          <a:p>
            <a:pPr fontAlgn="base">
              <a:spcBef>
                <a:spcPct val="0"/>
              </a:spcBef>
              <a:spcAft>
                <a:spcPct val="0"/>
              </a:spcAft>
              <a:defRPr/>
            </a:pPr>
            <a:endParaRPr lang="tr-TR">
              <a:solidFill>
                <a:srgbClr val="FFFF00"/>
              </a:solidFill>
            </a:endParaRPr>
          </a:p>
        </p:txBody>
      </p:sp>
      <p:sp>
        <p:nvSpPr>
          <p:cNvPr id="9421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ea typeface="+mn-ea"/>
              </a:defRPr>
            </a:lvl1pPr>
          </a:lstStyle>
          <a:p>
            <a:pPr fontAlgn="base">
              <a:spcBef>
                <a:spcPct val="0"/>
              </a:spcBef>
              <a:spcAft>
                <a:spcPct val="0"/>
              </a:spcAft>
              <a:defRPr/>
            </a:pPr>
            <a:endParaRPr lang="tr-TR">
              <a:solidFill>
                <a:srgbClr val="FFFF00"/>
              </a:solidFill>
            </a:endParaRPr>
          </a:p>
        </p:txBody>
      </p:sp>
      <p:sp>
        <p:nvSpPr>
          <p:cNvPr id="9421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Times New Roman" pitchFamily="18" charset="0"/>
              </a:defRPr>
            </a:lvl1pPr>
          </a:lstStyle>
          <a:p>
            <a:pPr fontAlgn="base">
              <a:spcBef>
                <a:spcPct val="0"/>
              </a:spcBef>
              <a:spcAft>
                <a:spcPct val="0"/>
              </a:spcAft>
            </a:pPr>
            <a:fld id="{D3027280-9B7F-4FD4-9673-2EB8CE07DB00}" type="slidenum">
              <a:rPr lang="tr-TR" altLang="tr-TR" smtClean="0">
                <a:solidFill>
                  <a:srgbClr val="FFFF00"/>
                </a:solidFill>
                <a:ea typeface="ＭＳ Ｐゴシック" pitchFamily="34" charset="-128"/>
              </a:rPr>
              <a:pPr fontAlgn="base">
                <a:spcBef>
                  <a:spcPct val="0"/>
                </a:spcBef>
                <a:spcAft>
                  <a:spcPct val="0"/>
                </a:spcAft>
              </a:pPr>
              <a:t>‹#›</a:t>
            </a:fld>
            <a:endParaRPr lang="tr-TR" altLang="tr-TR" smtClean="0">
              <a:solidFill>
                <a:srgbClr val="FFFF00"/>
              </a:solidFill>
              <a:ea typeface="ＭＳ Ｐゴシック" pitchFamily="34" charset="-128"/>
            </a:endParaRPr>
          </a:p>
        </p:txBody>
      </p:sp>
    </p:spTree>
    <p:extLst>
      <p:ext uri="{BB962C8B-B14F-4D97-AF65-F5344CB8AC3E}">
        <p14:creationId xmlns:p14="http://schemas.microsoft.com/office/powerpoint/2010/main" val="4010761628"/>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ＭＳ Ｐゴシック" charset="0"/>
        </a:defRPr>
      </a:lvl2pPr>
      <a:lvl3pPr algn="ctr" rtl="0" eaLnBrk="0" fontAlgn="base" hangingPunct="0">
        <a:spcBef>
          <a:spcPct val="0"/>
        </a:spcBef>
        <a:spcAft>
          <a:spcPct val="0"/>
        </a:spcAft>
        <a:defRPr sz="4400">
          <a:solidFill>
            <a:schemeClr val="tx2"/>
          </a:solidFill>
          <a:latin typeface="Times New Roman" pitchFamily="18" charset="0"/>
          <a:ea typeface="ＭＳ Ｐゴシック" charset="0"/>
        </a:defRPr>
      </a:lvl3pPr>
      <a:lvl4pPr algn="ctr" rtl="0" eaLnBrk="0" fontAlgn="base" hangingPunct="0">
        <a:spcBef>
          <a:spcPct val="0"/>
        </a:spcBef>
        <a:spcAft>
          <a:spcPct val="0"/>
        </a:spcAft>
        <a:defRPr sz="4400">
          <a:solidFill>
            <a:schemeClr val="tx2"/>
          </a:solidFill>
          <a:latin typeface="Times New Roman" pitchFamily="18" charset="0"/>
          <a:ea typeface="ＭＳ Ｐゴシック" charset="0"/>
        </a:defRPr>
      </a:lvl4pPr>
      <a:lvl5pPr algn="ctr" rtl="0" eaLnBrk="0" fontAlgn="base" hangingPunct="0">
        <a:spcBef>
          <a:spcPct val="0"/>
        </a:spcBef>
        <a:spcAft>
          <a:spcPct val="0"/>
        </a:spcAft>
        <a:defRPr sz="4400">
          <a:solidFill>
            <a:schemeClr val="tx2"/>
          </a:solidFill>
          <a:latin typeface="Times New Roman" pitchFamily="18" charset="0"/>
          <a:ea typeface="ＭＳ Ｐゴシック"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42938" y="285750"/>
            <a:ext cx="7815262" cy="1214438"/>
          </a:xfrm>
        </p:spPr>
        <p:txBody>
          <a:bodyPr>
            <a:normAutofit/>
          </a:bodyPr>
          <a:lstStyle/>
          <a:p>
            <a:pPr eaLnBrk="1" hangingPunct="1"/>
            <a:r>
              <a:rPr lang="tr-TR" altLang="tr-TR" sz="3600" b="1" smtClean="0">
                <a:solidFill>
                  <a:schemeClr val="tx1"/>
                </a:solidFill>
                <a:latin typeface="Comic Sans MS" pitchFamily="66" charset="0"/>
                <a:ea typeface="ＭＳ Ｐゴシック" pitchFamily="34" charset="-128"/>
              </a:rPr>
              <a:t>Hekim-hasta ilişkisi</a:t>
            </a:r>
            <a:r>
              <a:rPr lang="tr-TR" altLang="tr-TR" sz="3600" smtClean="0">
                <a:solidFill>
                  <a:schemeClr val="tx1"/>
                </a:solidFill>
                <a:latin typeface="Comic Sans MS" pitchFamily="66" charset="0"/>
                <a:ea typeface="ＭＳ Ｐゴシック" pitchFamily="34" charset="-128"/>
              </a:rPr>
              <a:t/>
            </a:r>
            <a:br>
              <a:rPr lang="tr-TR" altLang="tr-TR" sz="3600" smtClean="0">
                <a:solidFill>
                  <a:schemeClr val="tx1"/>
                </a:solidFill>
                <a:latin typeface="Comic Sans MS" pitchFamily="66" charset="0"/>
                <a:ea typeface="ＭＳ Ｐゴシック" pitchFamily="34" charset="-128"/>
              </a:rPr>
            </a:br>
            <a:endParaRPr lang="tr-TR" altLang="tr-TR" sz="3600" smtClean="0">
              <a:solidFill>
                <a:schemeClr val="tx1"/>
              </a:solidFill>
              <a:latin typeface="Comic Sans MS" pitchFamily="66" charset="0"/>
              <a:ea typeface="ＭＳ Ｐゴシック" pitchFamily="34" charset="-128"/>
            </a:endParaRPr>
          </a:p>
        </p:txBody>
      </p:sp>
      <p:sp>
        <p:nvSpPr>
          <p:cNvPr id="44034" name="2 İçerik Yer Tutucusu"/>
          <p:cNvSpPr>
            <a:spLocks noGrp="1"/>
          </p:cNvSpPr>
          <p:nvPr>
            <p:ph idx="1"/>
          </p:nvPr>
        </p:nvSpPr>
        <p:spPr>
          <a:xfrm>
            <a:off x="357188" y="1571625"/>
            <a:ext cx="8329612" cy="4554538"/>
          </a:xfrm>
        </p:spPr>
        <p:txBody>
          <a:bodyPr/>
          <a:lstStyle/>
          <a:p>
            <a:pPr eaLnBrk="1" hangingPunct="1"/>
            <a:r>
              <a:rPr lang="tr-TR" altLang="tr-TR" smtClean="0">
                <a:latin typeface="Comic Sans MS" pitchFamily="66" charset="0"/>
                <a:ea typeface="ＭＳ Ｐゴシック" pitchFamily="34" charset="-128"/>
              </a:rPr>
              <a:t>Hasta hekim ilişkisi farklı olmamalıdır. </a:t>
            </a:r>
          </a:p>
          <a:p>
            <a:pPr eaLnBrk="1" hangingPunct="1"/>
            <a:r>
              <a:rPr lang="tr-TR" altLang="tr-TR" smtClean="0">
                <a:latin typeface="Comic Sans MS" pitchFamily="66" charset="0"/>
                <a:ea typeface="ＭＳ Ｐゴシック" pitchFamily="34" charset="-128"/>
              </a:rPr>
              <a:t>Klinik uygulamanın merkezinde olan bir durumdur. Ciddiyetle ele alınmalıdır. </a:t>
            </a:r>
          </a:p>
          <a:p>
            <a:pPr eaLnBrk="1" hangingPunct="1"/>
            <a:r>
              <a:rPr lang="tr-TR" altLang="tr-TR" smtClean="0">
                <a:latin typeface="Comic Sans MS" pitchFamily="66" charset="0"/>
                <a:ea typeface="ＭＳ Ｐゴシック" pitchFamily="34" charset="-128"/>
              </a:rPr>
              <a:t>Bu ilişki, hasta için en iyiyi sağlamaya yönelik, güvene dayanan ve gizlilik ilkesini gözeten bir anlaşmadır. Hastalar ile kendi bakımlarıyla ilgili özgür, gerçek ve aydınlatılmış karar süreçlerine katılımları konusunda işbirliği yapılmalıdır.</a:t>
            </a:r>
          </a:p>
          <a:p>
            <a:pPr eaLnBrk="1" hangingPunct="1"/>
            <a:endParaRPr lang="tr-TR" altLang="tr-TR" smtClean="0">
              <a:latin typeface="Comic Sans MS" pitchFamily="66" charset="0"/>
              <a:ea typeface="ＭＳ Ｐゴシック" pitchFamily="34" charset="-128"/>
            </a:endParaRPr>
          </a:p>
        </p:txBody>
      </p:sp>
    </p:spTree>
    <p:extLst>
      <p:ext uri="{BB962C8B-B14F-4D97-AF65-F5344CB8AC3E}">
        <p14:creationId xmlns:p14="http://schemas.microsoft.com/office/powerpoint/2010/main" val="19999899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eaLnBrk="1" hangingPunct="1"/>
            <a:r>
              <a:rPr lang="tr-TR" altLang="tr-TR" sz="3600" b="1" smtClean="0">
                <a:solidFill>
                  <a:schemeClr val="tx1"/>
                </a:solidFill>
                <a:latin typeface="Comic Sans MS" pitchFamily="66" charset="0"/>
                <a:ea typeface="ＭＳ Ｐゴシック" pitchFamily="34" charset="-128"/>
              </a:rPr>
              <a:t>Hekim-hasta ilişkisi</a:t>
            </a:r>
            <a:r>
              <a:rPr lang="tr-TR" altLang="tr-TR" sz="3600" smtClean="0">
                <a:solidFill>
                  <a:schemeClr val="tx1"/>
                </a:solidFill>
                <a:latin typeface="Comic Sans MS" pitchFamily="66" charset="0"/>
                <a:ea typeface="ＭＳ Ｐゴシック" pitchFamily="34" charset="-128"/>
              </a:rPr>
              <a:t/>
            </a:r>
            <a:br>
              <a:rPr lang="tr-TR" altLang="tr-TR" sz="3600" smtClean="0">
                <a:solidFill>
                  <a:schemeClr val="tx1"/>
                </a:solidFill>
                <a:latin typeface="Comic Sans MS" pitchFamily="66" charset="0"/>
                <a:ea typeface="ＭＳ Ｐゴシック" pitchFamily="34" charset="-128"/>
              </a:rPr>
            </a:br>
            <a:endParaRPr lang="tr-TR" altLang="tr-TR" sz="3600" smtClean="0">
              <a:solidFill>
                <a:schemeClr val="tx1"/>
              </a:solidFill>
              <a:latin typeface="Comic Sans MS" pitchFamily="66" charset="0"/>
              <a:ea typeface="ＭＳ Ｐゴシック" pitchFamily="34" charset="-128"/>
            </a:endParaRPr>
          </a:p>
        </p:txBody>
      </p:sp>
      <p:sp>
        <p:nvSpPr>
          <p:cNvPr id="45058" name="2 İçerik Yer Tutucusu"/>
          <p:cNvSpPr>
            <a:spLocks noGrp="1"/>
          </p:cNvSpPr>
          <p:nvPr>
            <p:ph idx="1"/>
          </p:nvPr>
        </p:nvSpPr>
        <p:spPr/>
        <p:txBody>
          <a:bodyPr/>
          <a:lstStyle/>
          <a:p>
            <a:pPr eaLnBrk="1" hangingPunct="1"/>
            <a:r>
              <a:rPr lang="tr-TR" altLang="tr-TR" smtClean="0">
                <a:latin typeface="Comic Sans MS" pitchFamily="66" charset="0"/>
                <a:ea typeface="ＭＳ Ｐゴシック" pitchFamily="34" charset="-128"/>
              </a:rPr>
              <a:t>Hasta bir sorun ile başvurur. Hekim tanı ya da, inceleme ile ilgili bilgileri sağlar ve kendi deneyimi çevresinde önerilerini sunar. İşbirliği kapsamında olayları anlamak ve durumun gerçekliğini saptamak ve gelecek için bir plan yapmak ve bu planı uygulama sürecinde seçenekler oluşturmak da vardır. Bütün bunlarla birlikte hasta aydınlatılmış bir karar verme aşamasına gelir.</a:t>
            </a:r>
          </a:p>
          <a:p>
            <a:pPr eaLnBrk="1" hangingPunct="1"/>
            <a:endParaRPr lang="tr-TR" altLang="tr-TR" smtClean="0">
              <a:latin typeface="Comic Sans MS" pitchFamily="66" charset="0"/>
              <a:ea typeface="ＭＳ Ｐゴシック" pitchFamily="34" charset="-128"/>
            </a:endParaRPr>
          </a:p>
        </p:txBody>
      </p:sp>
    </p:spTree>
    <p:extLst>
      <p:ext uri="{BB962C8B-B14F-4D97-AF65-F5344CB8AC3E}">
        <p14:creationId xmlns:p14="http://schemas.microsoft.com/office/powerpoint/2010/main" val="36867234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57188" y="274638"/>
            <a:ext cx="8329612" cy="725487"/>
          </a:xfrm>
        </p:spPr>
        <p:txBody>
          <a:bodyPr>
            <a:normAutofit fontScale="90000"/>
          </a:bodyPr>
          <a:lstStyle/>
          <a:p>
            <a:pPr eaLnBrk="1" hangingPunct="1"/>
            <a:r>
              <a:rPr lang="tr-TR" altLang="tr-TR" sz="3600" b="1" smtClean="0">
                <a:latin typeface="Comic Sans MS" pitchFamily="66" charset="0"/>
                <a:ea typeface="ＭＳ Ｐゴシック" pitchFamily="34" charset="-128"/>
              </a:rPr>
              <a:t/>
            </a:r>
            <a:br>
              <a:rPr lang="tr-TR" altLang="tr-TR" sz="3600" b="1" smtClean="0">
                <a:latin typeface="Comic Sans MS" pitchFamily="66" charset="0"/>
                <a:ea typeface="ＭＳ Ｐゴシック" pitchFamily="34" charset="-128"/>
              </a:rPr>
            </a:br>
            <a:r>
              <a:rPr lang="tr-TR" altLang="tr-TR" sz="3600" b="1" smtClean="0">
                <a:solidFill>
                  <a:schemeClr val="tx1"/>
                </a:solidFill>
                <a:latin typeface="Comic Sans MS" pitchFamily="66" charset="0"/>
                <a:ea typeface="ＭＳ Ｐゴシック" pitchFamily="34" charset="-128"/>
              </a:rPr>
              <a:t>Hekim-hasta ilişkisi</a:t>
            </a:r>
            <a:r>
              <a:rPr lang="tr-TR" altLang="tr-TR" sz="3600" smtClean="0">
                <a:latin typeface="Comic Sans MS" pitchFamily="66" charset="0"/>
                <a:ea typeface="ＭＳ Ｐゴシック" pitchFamily="34" charset="-128"/>
              </a:rPr>
              <a:t/>
            </a:r>
            <a:br>
              <a:rPr lang="tr-TR" altLang="tr-TR" sz="3600" smtClean="0">
                <a:latin typeface="Comic Sans MS" pitchFamily="66" charset="0"/>
                <a:ea typeface="ＭＳ Ｐゴシック" pitchFamily="34" charset="-128"/>
              </a:rPr>
            </a:br>
            <a:endParaRPr lang="tr-TR" altLang="tr-TR" sz="3600" smtClean="0">
              <a:latin typeface="Comic Sans MS" pitchFamily="66" charset="0"/>
              <a:ea typeface="ＭＳ Ｐゴシック" pitchFamily="34" charset="-128"/>
            </a:endParaRPr>
          </a:p>
        </p:txBody>
      </p:sp>
      <p:sp>
        <p:nvSpPr>
          <p:cNvPr id="46082" name="2 İçerik Yer Tutucusu"/>
          <p:cNvSpPr>
            <a:spLocks noGrp="1"/>
          </p:cNvSpPr>
          <p:nvPr>
            <p:ph idx="1"/>
          </p:nvPr>
        </p:nvSpPr>
        <p:spPr/>
        <p:txBody>
          <a:bodyPr/>
          <a:lstStyle/>
          <a:p>
            <a:pPr eaLnBrk="1" hangingPunct="1">
              <a:lnSpc>
                <a:spcPct val="90000"/>
              </a:lnSpc>
            </a:pPr>
            <a:r>
              <a:rPr lang="tr-TR" altLang="tr-TR" sz="2700" smtClean="0">
                <a:latin typeface="Comic Sans MS" pitchFamily="66" charset="0"/>
                <a:ea typeface="ＭＳ Ｐゴシック" pitchFamily="34" charset="-128"/>
              </a:rPr>
              <a:t>Hekimlerin yarı tanrı olarak algılandığı ve öyle davranıldığı günler çok gerilerde kaldı. Artık hastalar edilgen değil ve </a:t>
            </a:r>
            <a:r>
              <a:rPr lang="ja-JP" altLang="tr-TR" sz="2700" smtClean="0">
                <a:latin typeface="Comic Sans MS" pitchFamily="66" charset="0"/>
                <a:ea typeface="ＭＳ Ｐゴシック" pitchFamily="34" charset="-128"/>
              </a:rPr>
              <a:t>“</a:t>
            </a:r>
            <a:r>
              <a:rPr lang="tr-TR" altLang="ja-JP" sz="2700" smtClean="0">
                <a:latin typeface="Comic Sans MS" pitchFamily="66" charset="0"/>
                <a:ea typeface="ＭＳ Ｐゴシック" pitchFamily="34" charset="-128"/>
              </a:rPr>
              <a:t>doktorun söylediği en iyisidir</a:t>
            </a:r>
            <a:r>
              <a:rPr lang="ja-JP" altLang="tr-TR" sz="2700" smtClean="0">
                <a:latin typeface="Comic Sans MS" pitchFamily="66" charset="0"/>
                <a:ea typeface="ＭＳ Ｐゴシック" pitchFamily="34" charset="-128"/>
              </a:rPr>
              <a:t>”</a:t>
            </a:r>
            <a:r>
              <a:rPr lang="tr-TR" altLang="ja-JP" sz="2700" smtClean="0">
                <a:latin typeface="Comic Sans MS" pitchFamily="66" charset="0"/>
                <a:ea typeface="ＭＳ Ｐゴシック" pitchFamily="34" charset="-128"/>
              </a:rPr>
              <a:t> anlayışı egemen değil.</a:t>
            </a:r>
          </a:p>
          <a:p>
            <a:pPr eaLnBrk="1" hangingPunct="1">
              <a:lnSpc>
                <a:spcPct val="90000"/>
              </a:lnSpc>
            </a:pPr>
            <a:r>
              <a:rPr lang="tr-TR" altLang="tr-TR" sz="2700" smtClean="0">
                <a:latin typeface="Comic Sans MS" pitchFamily="66" charset="0"/>
                <a:ea typeface="ＭＳ Ｐゴシック" pitchFamily="34" charset="-128"/>
              </a:rPr>
              <a:t> Kuşkusuz hekimin kendisi için bir karar alması da hastanın kendi seçimi olabilir; ancak bu durum tamamen farklı bir konudur. Aslında hastalarımıza karşı paternalistik rol yüklenmemiz hiçbir zaman etik değildi, şimdi bunu hastalarımız da biliyor.</a:t>
            </a:r>
          </a:p>
          <a:p>
            <a:pPr eaLnBrk="1" hangingPunct="1">
              <a:lnSpc>
                <a:spcPct val="90000"/>
              </a:lnSpc>
            </a:pPr>
            <a:endParaRPr lang="tr-TR" altLang="tr-TR" sz="2700" smtClean="0">
              <a:latin typeface="Comic Sans MS" pitchFamily="66" charset="0"/>
              <a:ea typeface="ＭＳ Ｐゴシック" pitchFamily="34" charset="-128"/>
            </a:endParaRPr>
          </a:p>
        </p:txBody>
      </p:sp>
    </p:spTree>
    <p:extLst>
      <p:ext uri="{BB962C8B-B14F-4D97-AF65-F5344CB8AC3E}">
        <p14:creationId xmlns:p14="http://schemas.microsoft.com/office/powerpoint/2010/main" val="1053228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1 Başlık"/>
          <p:cNvSpPr>
            <a:spLocks noGrp="1"/>
          </p:cNvSpPr>
          <p:nvPr>
            <p:ph type="title"/>
          </p:nvPr>
        </p:nvSpPr>
        <p:spPr/>
        <p:txBody>
          <a:bodyPr/>
          <a:lstStyle/>
          <a:p>
            <a:pPr eaLnBrk="1" hangingPunct="1"/>
            <a:endParaRPr lang="en-US" altLang="tr-TR" smtClean="0">
              <a:latin typeface="Comic Sans MS" pitchFamily="66" charset="0"/>
              <a:ea typeface="ＭＳ Ｐゴシック" pitchFamily="34" charset="-128"/>
            </a:endParaRPr>
          </a:p>
        </p:txBody>
      </p:sp>
      <p:sp>
        <p:nvSpPr>
          <p:cNvPr id="47106" name="2 İçerik Yer Tutucusu"/>
          <p:cNvSpPr>
            <a:spLocks noGrp="1"/>
          </p:cNvSpPr>
          <p:nvPr>
            <p:ph idx="1"/>
          </p:nvPr>
        </p:nvSpPr>
        <p:spPr/>
        <p:txBody>
          <a:bodyPr/>
          <a:lstStyle/>
          <a:p>
            <a:pPr eaLnBrk="1" hangingPunct="1"/>
            <a:r>
              <a:rPr lang="tr-TR" altLang="tr-TR" smtClean="0">
                <a:latin typeface="Comic Sans MS" pitchFamily="66" charset="0"/>
                <a:ea typeface="ＭＳ Ｐゴシック" pitchFamily="34" charset="-128"/>
              </a:rPr>
              <a:t>İletişim teorisi bize iyi ve etkin bir diyalogtan çok daha fazlasını söylememektedir; </a:t>
            </a:r>
            <a:r>
              <a:rPr lang="tr-TR" altLang="tr-TR" b="1" smtClean="0">
                <a:latin typeface="Comic Sans MS" pitchFamily="66" charset="0"/>
                <a:ea typeface="ＭＳ Ｐゴシック" pitchFamily="34" charset="-128"/>
              </a:rPr>
              <a:t>yani ne demek isteniyorsa o anlaşılmalıdır.</a:t>
            </a:r>
            <a:r>
              <a:rPr lang="tr-TR" altLang="tr-TR" smtClean="0">
                <a:latin typeface="Comic Sans MS" pitchFamily="66" charset="0"/>
                <a:ea typeface="ＭＳ Ｐゴシック" pitchFamily="34" charset="-128"/>
              </a:rPr>
              <a:t> İki kişi arasında duyulanla söylenen aynı olmalıdır.</a:t>
            </a:r>
          </a:p>
          <a:p>
            <a:pPr eaLnBrk="1" hangingPunct="1"/>
            <a:endParaRPr lang="tr-TR" altLang="tr-TR" smtClean="0">
              <a:latin typeface="Comic Sans MS" pitchFamily="66" charset="0"/>
              <a:ea typeface="ＭＳ Ｐゴシック" pitchFamily="34" charset="-128"/>
            </a:endParaRPr>
          </a:p>
        </p:txBody>
      </p:sp>
    </p:spTree>
    <p:extLst>
      <p:ext uri="{BB962C8B-B14F-4D97-AF65-F5344CB8AC3E}">
        <p14:creationId xmlns:p14="http://schemas.microsoft.com/office/powerpoint/2010/main" val="885674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eaLnBrk="1" hangingPunct="1"/>
            <a:r>
              <a:rPr lang="tr-TR" altLang="tr-TR" sz="3600" b="1" smtClean="0">
                <a:solidFill>
                  <a:schemeClr val="tx1"/>
                </a:solidFill>
                <a:latin typeface="Comic Sans MS" pitchFamily="66" charset="0"/>
                <a:ea typeface="ＭＳ Ｐゴシック" pitchFamily="34" charset="-128"/>
              </a:rPr>
              <a:t>Hekim- hasta ilişkisini geliştirme</a:t>
            </a:r>
            <a:r>
              <a:rPr lang="tr-TR" altLang="tr-TR" sz="3600" smtClean="0">
                <a:latin typeface="Comic Sans MS" pitchFamily="66" charset="0"/>
                <a:ea typeface="ＭＳ Ｐゴシック" pitchFamily="34" charset="-128"/>
              </a:rPr>
              <a:t/>
            </a:r>
            <a:br>
              <a:rPr lang="tr-TR" altLang="tr-TR" sz="3600" smtClean="0">
                <a:latin typeface="Comic Sans MS" pitchFamily="66" charset="0"/>
                <a:ea typeface="ＭＳ Ｐゴシック" pitchFamily="34" charset="-128"/>
              </a:rPr>
            </a:br>
            <a:endParaRPr lang="tr-TR" altLang="tr-TR" sz="3600" smtClean="0">
              <a:latin typeface="Comic Sans MS" pitchFamily="66" charset="0"/>
              <a:ea typeface="ＭＳ Ｐゴシック" pitchFamily="34" charset="-128"/>
            </a:endParaRPr>
          </a:p>
        </p:txBody>
      </p:sp>
      <p:sp>
        <p:nvSpPr>
          <p:cNvPr id="48130" name="2 İçerik Yer Tutucusu"/>
          <p:cNvSpPr>
            <a:spLocks noGrp="1"/>
          </p:cNvSpPr>
          <p:nvPr>
            <p:ph idx="1"/>
          </p:nvPr>
        </p:nvSpPr>
        <p:spPr/>
        <p:txBody>
          <a:bodyPr/>
          <a:lstStyle/>
          <a:p>
            <a:pPr eaLnBrk="1" hangingPunct="1">
              <a:lnSpc>
                <a:spcPct val="90000"/>
              </a:lnSpc>
            </a:pPr>
            <a:r>
              <a:rPr lang="tr-TR" altLang="tr-TR" sz="3000" smtClean="0">
                <a:latin typeface="Comic Sans MS" pitchFamily="66" charset="0"/>
                <a:ea typeface="ＭＳ Ｐゴシック" pitchFamily="34" charset="-128"/>
              </a:rPr>
              <a:t>Bunun iki öğesi vardır. Birincisi güvenin geliştirilmesidir. Güvenin olmadığı yerde gerçeğin söylenildiğinden emin olunamaz ve önemli bilgilerin verilmesinde çekimser davranılabilir. Buna bağlı olarak kararlar ne gerçek ne de aydınlatılmış olur. İkinci unsur saygıdır. </a:t>
            </a:r>
          </a:p>
          <a:p>
            <a:pPr eaLnBrk="1" hangingPunct="1">
              <a:lnSpc>
                <a:spcPct val="90000"/>
              </a:lnSpc>
            </a:pPr>
            <a:r>
              <a:rPr lang="tr-TR" altLang="tr-TR" sz="3000" smtClean="0">
                <a:latin typeface="Comic Sans MS" pitchFamily="66" charset="0"/>
                <a:ea typeface="ＭＳ Ｐゴシック" pitchFamily="34" charset="-128"/>
              </a:rPr>
              <a:t>Hekimler hasta ve toplum onlara verdiği için statü sahibidir.</a:t>
            </a:r>
          </a:p>
          <a:p>
            <a:pPr eaLnBrk="1" hangingPunct="1">
              <a:lnSpc>
                <a:spcPct val="90000"/>
              </a:lnSpc>
            </a:pPr>
            <a:endParaRPr lang="tr-TR" altLang="tr-TR" sz="3000" smtClean="0">
              <a:latin typeface="Comic Sans MS" pitchFamily="66" charset="0"/>
              <a:ea typeface="ＭＳ Ｐゴシック" pitchFamily="34" charset="-128"/>
            </a:endParaRPr>
          </a:p>
        </p:txBody>
      </p:sp>
    </p:spTree>
    <p:extLst>
      <p:ext uri="{BB962C8B-B14F-4D97-AF65-F5344CB8AC3E}">
        <p14:creationId xmlns:p14="http://schemas.microsoft.com/office/powerpoint/2010/main" val="340983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85750" y="571500"/>
            <a:ext cx="8401050" cy="846138"/>
          </a:xfrm>
        </p:spPr>
        <p:txBody>
          <a:bodyPr>
            <a:normAutofit fontScale="90000"/>
          </a:bodyPr>
          <a:lstStyle/>
          <a:p>
            <a:pPr eaLnBrk="1" hangingPunct="1"/>
            <a:r>
              <a:rPr lang="tr-TR" altLang="tr-TR" sz="3200" b="1" smtClean="0">
                <a:latin typeface="Comic Sans MS" pitchFamily="66" charset="0"/>
                <a:ea typeface="ＭＳ Ｐゴシック" pitchFamily="34" charset="-128"/>
              </a:rPr>
              <a:t/>
            </a:r>
            <a:br>
              <a:rPr lang="tr-TR" altLang="tr-TR" sz="3200" b="1" smtClean="0">
                <a:latin typeface="Comic Sans MS" pitchFamily="66" charset="0"/>
                <a:ea typeface="ＭＳ Ｐゴシック" pitchFamily="34" charset="-128"/>
              </a:rPr>
            </a:br>
            <a:r>
              <a:rPr lang="tr-TR" altLang="tr-TR" sz="3200" b="1" smtClean="0">
                <a:solidFill>
                  <a:schemeClr val="tx1"/>
                </a:solidFill>
                <a:latin typeface="Comic Sans MS" pitchFamily="66" charset="0"/>
                <a:ea typeface="ＭＳ Ｐゴシック" pitchFamily="34" charset="-128"/>
              </a:rPr>
              <a:t>Aydınlatılmış seçeneklerin geliştirilmesi</a:t>
            </a:r>
            <a:r>
              <a:rPr lang="tr-TR" altLang="tr-TR" sz="3600" smtClean="0">
                <a:latin typeface="Comic Sans MS" pitchFamily="66" charset="0"/>
                <a:ea typeface="ＭＳ Ｐゴシック" pitchFamily="34" charset="-128"/>
              </a:rPr>
              <a:t/>
            </a:r>
            <a:br>
              <a:rPr lang="tr-TR" altLang="tr-TR" sz="3600" smtClean="0">
                <a:latin typeface="Comic Sans MS" pitchFamily="66" charset="0"/>
                <a:ea typeface="ＭＳ Ｐゴシック" pitchFamily="34" charset="-128"/>
              </a:rPr>
            </a:br>
            <a:endParaRPr lang="tr-TR" altLang="tr-TR" sz="3600" smtClean="0">
              <a:latin typeface="Comic Sans MS" pitchFamily="66" charset="0"/>
              <a:ea typeface="ＭＳ Ｐゴシック" pitchFamily="34" charset="-128"/>
            </a:endParaRPr>
          </a:p>
        </p:txBody>
      </p:sp>
      <p:sp>
        <p:nvSpPr>
          <p:cNvPr id="49154" name="2 İçerik Yer Tutucusu"/>
          <p:cNvSpPr>
            <a:spLocks noGrp="1"/>
          </p:cNvSpPr>
          <p:nvPr>
            <p:ph idx="1"/>
          </p:nvPr>
        </p:nvSpPr>
        <p:spPr/>
        <p:txBody>
          <a:bodyPr/>
          <a:lstStyle/>
          <a:p>
            <a:pPr eaLnBrk="1" hangingPunct="1"/>
            <a:r>
              <a:rPr lang="tr-TR" altLang="tr-TR" smtClean="0">
                <a:latin typeface="Comic Sans MS" pitchFamily="66" charset="0"/>
                <a:ea typeface="ＭＳ Ｐゴシック" pitchFamily="34" charset="-128"/>
              </a:rPr>
              <a:t>Hastaların tedaviyi kabul ya da red hakları vardır. Bu kararlar aydınlatma gerçekleşmişse ve özgürce alınmışsa geçerlidir. </a:t>
            </a:r>
          </a:p>
          <a:p>
            <a:pPr eaLnBrk="1" hangingPunct="1"/>
            <a:endParaRPr lang="tr-TR" altLang="tr-TR" smtClean="0">
              <a:latin typeface="Comic Sans MS" pitchFamily="66" charset="0"/>
              <a:ea typeface="ＭＳ Ｐゴシック" pitchFamily="34" charset="-128"/>
            </a:endParaRPr>
          </a:p>
        </p:txBody>
      </p:sp>
    </p:spTree>
    <p:extLst>
      <p:ext uri="{BB962C8B-B14F-4D97-AF65-F5344CB8AC3E}">
        <p14:creationId xmlns:p14="http://schemas.microsoft.com/office/powerpoint/2010/main" val="3653516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eaLnBrk="1" hangingPunct="1"/>
            <a:r>
              <a:rPr lang="tr-TR" altLang="tr-TR" sz="3600" b="1" smtClean="0">
                <a:solidFill>
                  <a:schemeClr val="tx1"/>
                </a:solidFill>
                <a:latin typeface="Comic Sans MS" pitchFamily="66" charset="0"/>
                <a:ea typeface="ＭＳ Ｐゴシック" pitchFamily="34" charset="-128"/>
              </a:rPr>
              <a:t>Hasta için en iyisini yapma</a:t>
            </a:r>
            <a:r>
              <a:rPr lang="tr-TR" altLang="tr-TR" sz="3600" b="1" smtClean="0">
                <a:latin typeface="Comic Sans MS" pitchFamily="66" charset="0"/>
                <a:ea typeface="ＭＳ Ｐゴシック" pitchFamily="34" charset="-128"/>
              </a:rPr>
              <a:t> </a:t>
            </a:r>
            <a:r>
              <a:rPr lang="tr-TR" altLang="tr-TR" sz="3600" smtClean="0">
                <a:latin typeface="Comic Sans MS" pitchFamily="66" charset="0"/>
                <a:ea typeface="ＭＳ Ｐゴシック" pitchFamily="34" charset="-128"/>
              </a:rPr>
              <a:t/>
            </a:r>
            <a:br>
              <a:rPr lang="tr-TR" altLang="tr-TR" sz="3600" smtClean="0">
                <a:latin typeface="Comic Sans MS" pitchFamily="66" charset="0"/>
                <a:ea typeface="ＭＳ Ｐゴシック" pitchFamily="34" charset="-128"/>
              </a:rPr>
            </a:br>
            <a:endParaRPr lang="tr-TR" altLang="tr-TR" sz="3600" smtClean="0">
              <a:latin typeface="Comic Sans MS" pitchFamily="66" charset="0"/>
              <a:ea typeface="ＭＳ Ｐゴシック" pitchFamily="34" charset="-128"/>
            </a:endParaRPr>
          </a:p>
        </p:txBody>
      </p:sp>
      <p:sp>
        <p:nvSpPr>
          <p:cNvPr id="50178" name="2 İçerik Yer Tutucusu"/>
          <p:cNvSpPr>
            <a:spLocks noGrp="1"/>
          </p:cNvSpPr>
          <p:nvPr>
            <p:ph idx="1"/>
          </p:nvPr>
        </p:nvSpPr>
        <p:spPr/>
        <p:txBody>
          <a:bodyPr/>
          <a:lstStyle/>
          <a:p>
            <a:pPr eaLnBrk="1" hangingPunct="1"/>
            <a:r>
              <a:rPr lang="tr-TR" altLang="tr-TR" smtClean="0">
                <a:latin typeface="Comic Sans MS" pitchFamily="66" charset="0"/>
                <a:ea typeface="ＭＳ Ｐゴシック" pitchFamily="34" charset="-128"/>
              </a:rPr>
              <a:t>Hasta için en iyinin, özellikle de hastanın görüşlerindeki gri noktaların ne olduğunun bilinmesi için en azından bir ilişki düzeyinin tutturulması gerekir.</a:t>
            </a:r>
          </a:p>
          <a:p>
            <a:pPr eaLnBrk="1" hangingPunct="1"/>
            <a:endParaRPr lang="tr-TR" altLang="tr-TR" smtClean="0">
              <a:latin typeface="Comic Sans MS" pitchFamily="66" charset="0"/>
              <a:ea typeface="ＭＳ Ｐゴシック" pitchFamily="34" charset="-128"/>
            </a:endParaRPr>
          </a:p>
        </p:txBody>
      </p:sp>
    </p:spTree>
    <p:extLst>
      <p:ext uri="{BB962C8B-B14F-4D97-AF65-F5344CB8AC3E}">
        <p14:creationId xmlns:p14="http://schemas.microsoft.com/office/powerpoint/2010/main" val="354200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42938" y="500063"/>
            <a:ext cx="7772400" cy="1143000"/>
          </a:xfrm>
        </p:spPr>
        <p:txBody>
          <a:bodyPr>
            <a:normAutofit fontScale="90000"/>
          </a:bodyPr>
          <a:lstStyle/>
          <a:p>
            <a:pPr eaLnBrk="1" hangingPunct="1"/>
            <a:r>
              <a:rPr lang="tr-TR" altLang="tr-TR" sz="3600" b="1" smtClean="0">
                <a:latin typeface="Comic Sans MS" pitchFamily="66" charset="0"/>
                <a:ea typeface="ＭＳ Ｐゴシック" pitchFamily="34" charset="-128"/>
              </a:rPr>
              <a:t/>
            </a:r>
            <a:br>
              <a:rPr lang="tr-TR" altLang="tr-TR" sz="3600" b="1" smtClean="0">
                <a:latin typeface="Comic Sans MS" pitchFamily="66" charset="0"/>
                <a:ea typeface="ＭＳ Ｐゴシック" pitchFamily="34" charset="-128"/>
              </a:rPr>
            </a:br>
            <a:r>
              <a:rPr lang="tr-TR" altLang="tr-TR" sz="3600" b="1" smtClean="0">
                <a:solidFill>
                  <a:schemeClr val="tx1"/>
                </a:solidFill>
                <a:latin typeface="Comic Sans MS" pitchFamily="66" charset="0"/>
                <a:ea typeface="ＭＳ Ｐゴシック" pitchFamily="34" charset="-128"/>
              </a:rPr>
              <a:t>İletişimde değişkenler </a:t>
            </a:r>
            <a:r>
              <a:rPr lang="tr-TR" altLang="tr-TR" sz="3600" smtClean="0">
                <a:solidFill>
                  <a:schemeClr val="tx1"/>
                </a:solidFill>
                <a:latin typeface="Comic Sans MS" pitchFamily="66" charset="0"/>
                <a:ea typeface="ＭＳ Ｐゴシック" pitchFamily="34" charset="-128"/>
              </a:rPr>
              <a:t/>
            </a:r>
            <a:br>
              <a:rPr lang="tr-TR" altLang="tr-TR" sz="3600" smtClean="0">
                <a:solidFill>
                  <a:schemeClr val="tx1"/>
                </a:solidFill>
                <a:latin typeface="Comic Sans MS" pitchFamily="66" charset="0"/>
                <a:ea typeface="ＭＳ Ｐゴシック" pitchFamily="34" charset="-128"/>
              </a:rPr>
            </a:br>
            <a:endParaRPr lang="tr-TR" altLang="tr-TR" sz="3600" smtClean="0">
              <a:solidFill>
                <a:schemeClr val="tx1"/>
              </a:solidFill>
              <a:latin typeface="Comic Sans MS" pitchFamily="66" charset="0"/>
              <a:ea typeface="ＭＳ Ｐゴシック" pitchFamily="34" charset="-128"/>
            </a:endParaRPr>
          </a:p>
        </p:txBody>
      </p:sp>
      <p:sp>
        <p:nvSpPr>
          <p:cNvPr id="51202" name="2 İçerik Yer Tutucusu"/>
          <p:cNvSpPr>
            <a:spLocks noGrp="1"/>
          </p:cNvSpPr>
          <p:nvPr>
            <p:ph idx="1"/>
          </p:nvPr>
        </p:nvSpPr>
        <p:spPr/>
        <p:txBody>
          <a:bodyPr/>
          <a:lstStyle/>
          <a:p>
            <a:pPr eaLnBrk="1" hangingPunct="1"/>
            <a:r>
              <a:rPr lang="tr-TR" altLang="tr-TR" smtClean="0">
                <a:latin typeface="Comic Sans MS" pitchFamily="66" charset="0"/>
                <a:ea typeface="ＭＳ Ｐゴシック" pitchFamily="34" charset="-128"/>
              </a:rPr>
              <a:t>Stres altındaki kişilerin söylenenin ancak bir bölümünü duyup dinlediği unutulmamalıdır. Stresli kişinin de kendine göre bir iletişim tarzı geliştireceği de akıldan çıkarılmamalıdır.</a:t>
            </a:r>
          </a:p>
          <a:p>
            <a:pPr eaLnBrk="1" hangingPunct="1"/>
            <a:endParaRPr lang="tr-TR" altLang="tr-TR" smtClean="0">
              <a:latin typeface="Comic Sans MS" pitchFamily="66" charset="0"/>
              <a:ea typeface="ＭＳ Ｐゴシック" pitchFamily="34" charset="-128"/>
            </a:endParaRPr>
          </a:p>
        </p:txBody>
      </p:sp>
    </p:spTree>
    <p:extLst>
      <p:ext uri="{BB962C8B-B14F-4D97-AF65-F5344CB8AC3E}">
        <p14:creationId xmlns:p14="http://schemas.microsoft.com/office/powerpoint/2010/main" val="1174776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42938" y="609600"/>
            <a:ext cx="7815262" cy="819150"/>
          </a:xfrm>
        </p:spPr>
        <p:txBody>
          <a:bodyPr>
            <a:normAutofit fontScale="90000"/>
          </a:bodyPr>
          <a:lstStyle/>
          <a:p>
            <a:pPr eaLnBrk="1" hangingPunct="1"/>
            <a:r>
              <a:rPr lang="tr-TR" altLang="tr-TR" sz="3600" b="1" smtClean="0">
                <a:latin typeface="Comic Sans MS" pitchFamily="66" charset="0"/>
                <a:ea typeface="ＭＳ Ｐゴシック" pitchFamily="34" charset="-128"/>
              </a:rPr>
              <a:t/>
            </a:r>
            <a:br>
              <a:rPr lang="tr-TR" altLang="tr-TR" sz="3600" b="1" smtClean="0">
                <a:latin typeface="Comic Sans MS" pitchFamily="66" charset="0"/>
                <a:ea typeface="ＭＳ Ｐゴシック" pitchFamily="34" charset="-128"/>
              </a:rPr>
            </a:br>
            <a:r>
              <a:rPr lang="tr-TR" altLang="tr-TR" sz="3600" b="1" smtClean="0">
                <a:solidFill>
                  <a:schemeClr val="tx1"/>
                </a:solidFill>
                <a:latin typeface="Comic Sans MS" pitchFamily="66" charset="0"/>
                <a:ea typeface="ＭＳ Ｐゴシック" pitchFamily="34" charset="-128"/>
              </a:rPr>
              <a:t>Dil, kültür, değerler vs. </a:t>
            </a:r>
            <a:r>
              <a:rPr lang="tr-TR" altLang="tr-TR" sz="3600" smtClean="0">
                <a:solidFill>
                  <a:schemeClr val="tx1"/>
                </a:solidFill>
                <a:latin typeface="Comic Sans MS" pitchFamily="66" charset="0"/>
                <a:ea typeface="ＭＳ Ｐゴシック" pitchFamily="34" charset="-128"/>
              </a:rPr>
              <a:t/>
            </a:r>
            <a:br>
              <a:rPr lang="tr-TR" altLang="tr-TR" sz="3600" smtClean="0">
                <a:solidFill>
                  <a:schemeClr val="tx1"/>
                </a:solidFill>
                <a:latin typeface="Comic Sans MS" pitchFamily="66" charset="0"/>
                <a:ea typeface="ＭＳ Ｐゴシック" pitchFamily="34" charset="-128"/>
              </a:rPr>
            </a:br>
            <a:endParaRPr lang="tr-TR" altLang="tr-TR" sz="3600" smtClean="0">
              <a:solidFill>
                <a:schemeClr val="tx1"/>
              </a:solidFill>
              <a:latin typeface="Comic Sans MS" pitchFamily="66" charset="0"/>
              <a:ea typeface="ＭＳ Ｐゴシック" pitchFamily="34" charset="-128"/>
            </a:endParaRPr>
          </a:p>
        </p:txBody>
      </p:sp>
      <p:sp>
        <p:nvSpPr>
          <p:cNvPr id="52226" name="2 İçerik Yer Tutucusu"/>
          <p:cNvSpPr>
            <a:spLocks noGrp="1"/>
          </p:cNvSpPr>
          <p:nvPr>
            <p:ph idx="1"/>
          </p:nvPr>
        </p:nvSpPr>
        <p:spPr>
          <a:xfrm>
            <a:off x="0" y="1600200"/>
            <a:ext cx="8686800" cy="4525963"/>
          </a:xfrm>
        </p:spPr>
        <p:txBody>
          <a:bodyPr/>
          <a:lstStyle/>
          <a:p>
            <a:pPr eaLnBrk="1" hangingPunct="1"/>
            <a:r>
              <a:rPr lang="tr-TR" altLang="tr-TR" smtClean="0">
                <a:latin typeface="Comic Sans MS" pitchFamily="66" charset="0"/>
                <a:ea typeface="ＭＳ Ｐゴシック" pitchFamily="34" charset="-128"/>
              </a:rPr>
              <a:t>Değişik kültürlerden gelen insanların tepkileri farklı olabilir ve hiç istemeden hakaret sayılabilecek bir duruma neden olunabilir.</a:t>
            </a:r>
          </a:p>
          <a:p>
            <a:pPr eaLnBrk="1" hangingPunct="1"/>
            <a:r>
              <a:rPr lang="tr-TR" altLang="tr-TR" smtClean="0">
                <a:latin typeface="Comic Sans MS" pitchFamily="66" charset="0"/>
                <a:ea typeface="ＭＳ Ｐゴシック" pitchFamily="34" charset="-128"/>
              </a:rPr>
              <a:t>İletişimde kişilik yapısı ile ilgili bir zedelenme, bizi geriye götürebilir.</a:t>
            </a:r>
          </a:p>
          <a:p>
            <a:pPr eaLnBrk="1" hangingPunct="1"/>
            <a:r>
              <a:rPr lang="tr-TR" altLang="tr-TR" smtClean="0">
                <a:latin typeface="Comic Sans MS" pitchFamily="66" charset="0"/>
                <a:ea typeface="ＭＳ Ｐゴシック" pitchFamily="34" charset="-128"/>
              </a:rPr>
              <a:t> Gerekirse kültürel farklılıklar hakkında ilgili meslektaşlardan bilgi almaya özen gösterilmelidir.</a:t>
            </a:r>
          </a:p>
          <a:p>
            <a:pPr eaLnBrk="1" hangingPunct="1"/>
            <a:endParaRPr lang="tr-TR" altLang="tr-TR" smtClean="0">
              <a:latin typeface="Comic Sans MS" pitchFamily="66" charset="0"/>
              <a:ea typeface="ＭＳ Ｐゴシック" pitchFamily="34" charset="-128"/>
            </a:endParaRPr>
          </a:p>
        </p:txBody>
      </p:sp>
    </p:spTree>
    <p:extLst>
      <p:ext uri="{BB962C8B-B14F-4D97-AF65-F5344CB8AC3E}">
        <p14:creationId xmlns:p14="http://schemas.microsoft.com/office/powerpoint/2010/main" val="1353406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57188" y="500063"/>
            <a:ext cx="8329612" cy="917575"/>
          </a:xfrm>
        </p:spPr>
        <p:txBody>
          <a:bodyPr>
            <a:normAutofit fontScale="90000"/>
          </a:bodyPr>
          <a:lstStyle/>
          <a:p>
            <a:pPr eaLnBrk="1" hangingPunct="1"/>
            <a:r>
              <a:rPr lang="tr-TR" altLang="tr-TR" sz="3600" b="1" smtClean="0">
                <a:latin typeface="Comic Sans MS" pitchFamily="66" charset="0"/>
                <a:ea typeface="ＭＳ Ｐゴシック" pitchFamily="34" charset="-128"/>
              </a:rPr>
              <a:t/>
            </a:r>
            <a:br>
              <a:rPr lang="tr-TR" altLang="tr-TR" sz="3600" b="1" smtClean="0">
                <a:latin typeface="Comic Sans MS" pitchFamily="66" charset="0"/>
                <a:ea typeface="ＭＳ Ｐゴシック" pitchFamily="34" charset="-128"/>
              </a:rPr>
            </a:br>
            <a:r>
              <a:rPr lang="tr-TR" altLang="tr-TR" sz="3600" b="1" smtClean="0">
                <a:solidFill>
                  <a:schemeClr val="tx1"/>
                </a:solidFill>
                <a:latin typeface="Comic Sans MS" pitchFamily="66" charset="0"/>
                <a:ea typeface="ＭＳ Ｐゴシック" pitchFamily="34" charset="-128"/>
              </a:rPr>
              <a:t>Anlama düzeyi ve zihinsel yeterlilik </a:t>
            </a:r>
            <a:r>
              <a:rPr lang="tr-TR" altLang="tr-TR" sz="3600" smtClean="0">
                <a:solidFill>
                  <a:schemeClr val="tx1"/>
                </a:solidFill>
                <a:latin typeface="Comic Sans MS" pitchFamily="66" charset="0"/>
                <a:ea typeface="ＭＳ Ｐゴシック" pitchFamily="34" charset="-128"/>
              </a:rPr>
              <a:t/>
            </a:r>
            <a:br>
              <a:rPr lang="tr-TR" altLang="tr-TR" sz="3600" smtClean="0">
                <a:solidFill>
                  <a:schemeClr val="tx1"/>
                </a:solidFill>
                <a:latin typeface="Comic Sans MS" pitchFamily="66" charset="0"/>
                <a:ea typeface="ＭＳ Ｐゴシック" pitchFamily="34" charset="-128"/>
              </a:rPr>
            </a:br>
            <a:endParaRPr lang="tr-TR" altLang="tr-TR" sz="3600" smtClean="0">
              <a:solidFill>
                <a:schemeClr val="tx1"/>
              </a:solidFill>
              <a:latin typeface="Comic Sans MS" pitchFamily="66" charset="0"/>
              <a:ea typeface="ＭＳ Ｐゴシック" pitchFamily="34" charset="-128"/>
            </a:endParaRPr>
          </a:p>
        </p:txBody>
      </p:sp>
      <p:sp>
        <p:nvSpPr>
          <p:cNvPr id="53250" name="2 İçerik Yer Tutucusu"/>
          <p:cNvSpPr>
            <a:spLocks noGrp="1"/>
          </p:cNvSpPr>
          <p:nvPr>
            <p:ph idx="1"/>
          </p:nvPr>
        </p:nvSpPr>
        <p:spPr>
          <a:xfrm>
            <a:off x="571500" y="2286000"/>
            <a:ext cx="8115300" cy="3840163"/>
          </a:xfrm>
        </p:spPr>
        <p:txBody>
          <a:bodyPr/>
          <a:lstStyle/>
          <a:p>
            <a:pPr eaLnBrk="1" hangingPunct="1"/>
            <a:r>
              <a:rPr lang="tr-TR" altLang="tr-TR" smtClean="0">
                <a:latin typeface="Comic Sans MS" pitchFamily="66" charset="0"/>
                <a:ea typeface="ＭＳ Ｐゴシック" pitchFamily="34" charset="-128"/>
              </a:rPr>
              <a:t>Hastaya hükmetmemeli; ancak sizi ne kadar anladığını kontrol etmelisiniz. Belki de konuşmalarınızı birçok kez ve değişik şekillerde tekrar edebilirsiniz.</a:t>
            </a:r>
          </a:p>
          <a:p>
            <a:pPr eaLnBrk="1" hangingPunct="1"/>
            <a:endParaRPr lang="tr-TR" altLang="tr-TR" smtClean="0">
              <a:latin typeface="Comic Sans MS" pitchFamily="66" charset="0"/>
              <a:ea typeface="ＭＳ Ｐゴシック" pitchFamily="34" charset="-128"/>
            </a:endParaRPr>
          </a:p>
        </p:txBody>
      </p:sp>
    </p:spTree>
    <p:extLst>
      <p:ext uri="{BB962C8B-B14F-4D97-AF65-F5344CB8AC3E}">
        <p14:creationId xmlns:p14="http://schemas.microsoft.com/office/powerpoint/2010/main" val="1448219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eaLnBrk="1" hangingPunct="1"/>
            <a:r>
              <a:rPr lang="tr-TR" altLang="tr-TR" sz="3600" b="1" smtClean="0">
                <a:latin typeface="Comic Sans MS" pitchFamily="66" charset="0"/>
                <a:ea typeface="ＭＳ Ｐゴシック" pitchFamily="34" charset="-128"/>
              </a:rPr>
              <a:t/>
            </a:r>
            <a:br>
              <a:rPr lang="tr-TR" altLang="tr-TR" sz="3600" b="1" smtClean="0">
                <a:latin typeface="Comic Sans MS" pitchFamily="66" charset="0"/>
                <a:ea typeface="ＭＳ Ｐゴシック" pitchFamily="34" charset="-128"/>
              </a:rPr>
            </a:br>
            <a:r>
              <a:rPr lang="tr-TR" altLang="tr-TR" sz="3600" b="1" smtClean="0">
                <a:solidFill>
                  <a:schemeClr val="tx1"/>
                </a:solidFill>
                <a:latin typeface="Comic Sans MS" pitchFamily="66" charset="0"/>
                <a:ea typeface="ＭＳ Ｐゴシック" pitchFamily="34" charset="-128"/>
              </a:rPr>
              <a:t>Bakış açımızı biraz daha genişletelim</a:t>
            </a:r>
            <a:r>
              <a:rPr lang="tr-TR" altLang="tr-TR" sz="3600" b="1" smtClean="0">
                <a:latin typeface="Comic Sans MS" pitchFamily="66" charset="0"/>
                <a:ea typeface="ＭＳ Ｐゴシック" pitchFamily="34" charset="-128"/>
              </a:rPr>
              <a:t> </a:t>
            </a:r>
            <a:r>
              <a:rPr lang="tr-TR" altLang="tr-TR" sz="3600" smtClean="0">
                <a:latin typeface="Comic Sans MS" pitchFamily="66" charset="0"/>
                <a:ea typeface="ＭＳ Ｐゴシック" pitchFamily="34" charset="-128"/>
              </a:rPr>
              <a:t/>
            </a:r>
            <a:br>
              <a:rPr lang="tr-TR" altLang="tr-TR" sz="3600" smtClean="0">
                <a:latin typeface="Comic Sans MS" pitchFamily="66" charset="0"/>
                <a:ea typeface="ＭＳ Ｐゴシック" pitchFamily="34" charset="-128"/>
              </a:rPr>
            </a:br>
            <a:endParaRPr lang="tr-TR" altLang="tr-TR" sz="3600" smtClean="0">
              <a:latin typeface="Comic Sans MS" pitchFamily="66" charset="0"/>
              <a:ea typeface="ＭＳ Ｐゴシック" pitchFamily="34" charset="-128"/>
            </a:endParaRPr>
          </a:p>
        </p:txBody>
      </p:sp>
      <p:sp>
        <p:nvSpPr>
          <p:cNvPr id="54274" name="2 İçerik Yer Tutucusu"/>
          <p:cNvSpPr>
            <a:spLocks noGrp="1"/>
          </p:cNvSpPr>
          <p:nvPr>
            <p:ph idx="1"/>
          </p:nvPr>
        </p:nvSpPr>
        <p:spPr>
          <a:xfrm>
            <a:off x="500063" y="2571750"/>
            <a:ext cx="7958137" cy="3524250"/>
          </a:xfrm>
        </p:spPr>
        <p:txBody>
          <a:bodyPr/>
          <a:lstStyle/>
          <a:p>
            <a:pPr eaLnBrk="1" hangingPunct="1"/>
            <a:r>
              <a:rPr lang="tr-TR" altLang="tr-TR" smtClean="0">
                <a:latin typeface="Comic Sans MS" pitchFamily="66" charset="0"/>
                <a:ea typeface="ＭＳ Ｐゴシック" pitchFamily="34" charset="-128"/>
              </a:rPr>
              <a:t>Hastalarla etkin iletişimde en büyük engellerden biri bakış açılarımızın tamamen farklı olmasıdır.</a:t>
            </a:r>
          </a:p>
          <a:p>
            <a:pPr eaLnBrk="1" hangingPunct="1"/>
            <a:r>
              <a:rPr lang="tr-TR" altLang="tr-TR" smtClean="0">
                <a:latin typeface="Comic Sans MS" pitchFamily="66" charset="0"/>
                <a:ea typeface="ＭＳ Ｐゴシック" pitchFamily="34" charset="-128"/>
              </a:rPr>
              <a:t> Hekimin eğitimi ve bilimsel tarzı daha çok klinik problemi çözmeye odaklıdır. </a:t>
            </a:r>
          </a:p>
          <a:p>
            <a:pPr eaLnBrk="1" hangingPunct="1"/>
            <a:endParaRPr lang="tr-TR" altLang="tr-TR" smtClean="0">
              <a:latin typeface="Comic Sans MS" pitchFamily="66" charset="0"/>
              <a:ea typeface="ＭＳ Ｐゴシック" pitchFamily="34" charset="-128"/>
            </a:endParaRPr>
          </a:p>
        </p:txBody>
      </p:sp>
    </p:spTree>
    <p:extLst>
      <p:ext uri="{BB962C8B-B14F-4D97-AF65-F5344CB8AC3E}">
        <p14:creationId xmlns:p14="http://schemas.microsoft.com/office/powerpoint/2010/main" val="1074051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85750" y="428625"/>
            <a:ext cx="8401050" cy="989013"/>
          </a:xfrm>
        </p:spPr>
        <p:txBody>
          <a:bodyPr>
            <a:normAutofit fontScale="90000"/>
          </a:bodyPr>
          <a:lstStyle/>
          <a:p>
            <a:pPr eaLnBrk="1" hangingPunct="1"/>
            <a:r>
              <a:rPr lang="tr-TR" altLang="tr-TR" sz="3600" b="1" smtClean="0">
                <a:latin typeface="Comic Sans MS" pitchFamily="66" charset="0"/>
                <a:ea typeface="ＭＳ Ｐゴシック" pitchFamily="34" charset="-128"/>
              </a:rPr>
              <a:t/>
            </a:r>
            <a:br>
              <a:rPr lang="tr-TR" altLang="tr-TR" sz="3600" b="1" smtClean="0">
                <a:latin typeface="Comic Sans MS" pitchFamily="66" charset="0"/>
                <a:ea typeface="ＭＳ Ｐゴシック" pitchFamily="34" charset="-128"/>
              </a:rPr>
            </a:br>
            <a:r>
              <a:rPr lang="tr-TR" altLang="tr-TR" sz="3600" b="1" smtClean="0">
                <a:solidFill>
                  <a:schemeClr val="tx1"/>
                </a:solidFill>
                <a:latin typeface="Comic Sans MS" pitchFamily="66" charset="0"/>
                <a:ea typeface="ＭＳ Ｐゴシック" pitchFamily="34" charset="-128"/>
              </a:rPr>
              <a:t>Bakış açımızı biraz daha genişletelim </a:t>
            </a:r>
            <a:r>
              <a:rPr lang="tr-TR" altLang="tr-TR" sz="3600" smtClean="0">
                <a:solidFill>
                  <a:schemeClr val="tx1"/>
                </a:solidFill>
                <a:latin typeface="Comic Sans MS" pitchFamily="66" charset="0"/>
                <a:ea typeface="ＭＳ Ｐゴシック" pitchFamily="34" charset="-128"/>
              </a:rPr>
              <a:t/>
            </a:r>
            <a:br>
              <a:rPr lang="tr-TR" altLang="tr-TR" sz="3600" smtClean="0">
                <a:solidFill>
                  <a:schemeClr val="tx1"/>
                </a:solidFill>
                <a:latin typeface="Comic Sans MS" pitchFamily="66" charset="0"/>
                <a:ea typeface="ＭＳ Ｐゴシック" pitchFamily="34" charset="-128"/>
              </a:rPr>
            </a:br>
            <a:endParaRPr lang="tr-TR" altLang="tr-TR" sz="3600" smtClean="0">
              <a:solidFill>
                <a:schemeClr val="tx1"/>
              </a:solidFill>
              <a:latin typeface="Comic Sans MS" pitchFamily="66" charset="0"/>
              <a:ea typeface="ＭＳ Ｐゴシック" pitchFamily="34" charset="-128"/>
            </a:endParaRPr>
          </a:p>
        </p:txBody>
      </p:sp>
      <p:sp>
        <p:nvSpPr>
          <p:cNvPr id="55298" name="2 İçerik Yer Tutucusu"/>
          <p:cNvSpPr>
            <a:spLocks noGrp="1"/>
          </p:cNvSpPr>
          <p:nvPr>
            <p:ph idx="1"/>
          </p:nvPr>
        </p:nvSpPr>
        <p:spPr>
          <a:xfrm>
            <a:off x="285750" y="1981200"/>
            <a:ext cx="8858250" cy="4591050"/>
          </a:xfrm>
        </p:spPr>
        <p:txBody>
          <a:bodyPr/>
          <a:lstStyle/>
          <a:p>
            <a:pPr eaLnBrk="1" hangingPunct="1"/>
            <a:r>
              <a:rPr lang="tr-TR" altLang="tr-TR" smtClean="0">
                <a:latin typeface="Comic Sans MS" pitchFamily="66" charset="0"/>
                <a:ea typeface="ＭＳ Ｐゴシック" pitchFamily="34" charset="-128"/>
              </a:rPr>
              <a:t>Hasta ise tam tersine genellikle problemin ne anlama geldiğini sorar.  Çabaları etkin olacak mıdır? Masrafları karşılayabilecek midir? Ailesine ne olacaktır? Eğer klinik sorun tedavi edilebilecek nitelikteyse bu iki değişik görüş açısı çelişmez. Ancak belirsizlik ya da özellikle kronikleşme gerçekleşirse kendi nedensellik döngümüzden ziyade hastanınkine yönelmemiz daha yararlı olacaktır.</a:t>
            </a:r>
          </a:p>
        </p:txBody>
      </p:sp>
    </p:spTree>
    <p:extLst>
      <p:ext uri="{BB962C8B-B14F-4D97-AF65-F5344CB8AC3E}">
        <p14:creationId xmlns:p14="http://schemas.microsoft.com/office/powerpoint/2010/main" val="37821603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1 Başlık"/>
          <p:cNvSpPr>
            <a:spLocks noGrp="1"/>
          </p:cNvSpPr>
          <p:nvPr>
            <p:ph type="title"/>
          </p:nvPr>
        </p:nvSpPr>
        <p:spPr/>
        <p:txBody>
          <a:bodyPr/>
          <a:lstStyle/>
          <a:p>
            <a:pPr eaLnBrk="1" hangingPunct="1"/>
            <a:endParaRPr lang="en-US" altLang="tr-TR" smtClean="0">
              <a:latin typeface="Comic Sans MS" pitchFamily="66" charset="0"/>
              <a:ea typeface="ＭＳ Ｐゴシック" pitchFamily="34" charset="-128"/>
            </a:endParaRPr>
          </a:p>
        </p:txBody>
      </p:sp>
      <p:sp>
        <p:nvSpPr>
          <p:cNvPr id="56322" name="2 İçerik Yer Tutucusu"/>
          <p:cNvSpPr>
            <a:spLocks noGrp="1"/>
          </p:cNvSpPr>
          <p:nvPr>
            <p:ph idx="1"/>
          </p:nvPr>
        </p:nvSpPr>
        <p:spPr/>
        <p:txBody>
          <a:bodyPr/>
          <a:lstStyle/>
          <a:p>
            <a:pPr eaLnBrk="1" hangingPunct="1"/>
            <a:r>
              <a:rPr lang="tr-TR" altLang="tr-TR" b="1" smtClean="0">
                <a:latin typeface="Comic Sans MS" pitchFamily="66" charset="0"/>
                <a:ea typeface="ＭＳ Ｐゴシック" pitchFamily="34" charset="-128"/>
              </a:rPr>
              <a:t>Teşekkürler</a:t>
            </a:r>
          </a:p>
        </p:txBody>
      </p:sp>
    </p:spTree>
    <p:extLst>
      <p:ext uri="{BB962C8B-B14F-4D97-AF65-F5344CB8AC3E}">
        <p14:creationId xmlns:p14="http://schemas.microsoft.com/office/powerpoint/2010/main" val="1063379085"/>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Varsayılan Tasarım">
  <a:themeElements>
    <a:clrScheme name="">
      <a:dk1>
        <a:srgbClr val="808080"/>
      </a:dk1>
      <a:lt1>
        <a:srgbClr val="FFFF00"/>
      </a:lt1>
      <a:dk2>
        <a:srgbClr val="0066FF"/>
      </a:dk2>
      <a:lt2>
        <a:srgbClr val="000000"/>
      </a:lt2>
      <a:accent1>
        <a:srgbClr val="00CC99"/>
      </a:accent1>
      <a:accent2>
        <a:srgbClr val="3333CC"/>
      </a:accent2>
      <a:accent3>
        <a:srgbClr val="AAB8FF"/>
      </a:accent3>
      <a:accent4>
        <a:srgbClr val="DADA00"/>
      </a:accent4>
      <a:accent5>
        <a:srgbClr val="AAE2CA"/>
      </a:accent5>
      <a:accent6>
        <a:srgbClr val="2D2DB9"/>
      </a:accent6>
      <a:hlink>
        <a:srgbClr val="CCCCFF"/>
      </a:hlink>
      <a:folHlink>
        <a:srgbClr val="B2B2B2"/>
      </a:folHlink>
    </a:clrScheme>
    <a:fontScheme name="Varsayılan Tasarım">
      <a:majorFont>
        <a:latin typeface="Times New Roman"/>
        <a:ea typeface=""/>
        <a:cs typeface=""/>
      </a:majorFont>
      <a:minorFont>
        <a:latin typeface="Times New Roman"/>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tr-TR"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tr-TR" sz="1800" b="0" i="0" u="none" strike="noStrike" cap="none" normalizeH="0" baseline="0" smtClean="0">
            <a:ln>
              <a:noFill/>
            </a:ln>
            <a:solidFill>
              <a:schemeClr val="tx1"/>
            </a:solidFill>
            <a:effectLst/>
            <a:latin typeface="Arial" charset="0"/>
          </a:defRPr>
        </a:defPPr>
      </a:lstStyle>
    </a:lnDef>
  </a:objectDefaults>
  <a:extraClrSchemeLst>
    <a:extraClrScheme>
      <a:clrScheme name="Varsayılan Tasarım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Varsayılan Tasarım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Varsayılan Tasarım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0</TotalTime>
  <Words>476</Words>
  <Application>Microsoft Office PowerPoint</Application>
  <PresentationFormat>Ekran Gösterisi (4:3)</PresentationFormat>
  <Paragraphs>31</Paragraphs>
  <Slides>13</Slides>
  <Notes>0</Notes>
  <HiddenSlides>0</HiddenSlides>
  <MMClips>0</MMClips>
  <ScaleCrop>false</ScaleCrop>
  <HeadingPairs>
    <vt:vector size="4" baseType="variant">
      <vt:variant>
        <vt:lpstr>Tema</vt:lpstr>
      </vt:variant>
      <vt:variant>
        <vt:i4>2</vt:i4>
      </vt:variant>
      <vt:variant>
        <vt:lpstr>Slayt Başlıkları</vt:lpstr>
      </vt:variant>
      <vt:variant>
        <vt:i4>13</vt:i4>
      </vt:variant>
    </vt:vector>
  </HeadingPairs>
  <TitlesOfParts>
    <vt:vector size="15" baseType="lpstr">
      <vt:lpstr>Ofis Teması</vt:lpstr>
      <vt:lpstr>Varsayılan Tasarım</vt:lpstr>
      <vt:lpstr>Hekim-hasta ilişkisi </vt:lpstr>
      <vt:lpstr>Hekim-hasta ilişkisi </vt:lpstr>
      <vt:lpstr> Hekim-hasta ilişkisi </vt:lpstr>
      <vt:lpstr>PowerPoint Sunusu</vt:lpstr>
      <vt:lpstr>Hekim- hasta ilişkisini geliştirme </vt:lpstr>
      <vt:lpstr> Aydınlatılmış seçeneklerin geliştirilmesi </vt:lpstr>
      <vt:lpstr>Hasta için en iyisini yapma  </vt:lpstr>
      <vt:lpstr> İletişimde değişkenler  </vt:lpstr>
      <vt:lpstr> Dil, kültür, değerler vs.  </vt:lpstr>
      <vt:lpstr> Anlama düzeyi ve zihinsel yeterlilik  </vt:lpstr>
      <vt:lpstr> Bakış açımızı biraz daha genişletelim  </vt:lpstr>
      <vt:lpstr> Bakış açımızı biraz daha genişletelim  </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Hekim-hasta ilişkisi </dc:title>
  <dc:creator>Acer</dc:creator>
  <cp:lastModifiedBy>Acer</cp:lastModifiedBy>
  <cp:revision>1</cp:revision>
  <dcterms:created xsi:type="dcterms:W3CDTF">2020-03-03T07:05:47Z</dcterms:created>
  <dcterms:modified xsi:type="dcterms:W3CDTF">2020-03-03T07:07:18Z</dcterms:modified>
</cp:coreProperties>
</file>